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74" r:id="rId2"/>
    <p:sldId id="301" r:id="rId3"/>
    <p:sldId id="279" r:id="rId4"/>
    <p:sldId id="275" r:id="rId5"/>
    <p:sldId id="318" r:id="rId6"/>
    <p:sldId id="319" r:id="rId7"/>
    <p:sldId id="280" r:id="rId8"/>
    <p:sldId id="281" r:id="rId9"/>
    <p:sldId id="282" r:id="rId10"/>
    <p:sldId id="283" r:id="rId11"/>
    <p:sldId id="284" r:id="rId12"/>
    <p:sldId id="285" r:id="rId13"/>
    <p:sldId id="302" r:id="rId14"/>
    <p:sldId id="286" r:id="rId15"/>
    <p:sldId id="287" r:id="rId16"/>
    <p:sldId id="288" r:id="rId17"/>
    <p:sldId id="289" r:id="rId18"/>
    <p:sldId id="299" r:id="rId19"/>
    <p:sldId id="300" r:id="rId20"/>
    <p:sldId id="314" r:id="rId21"/>
    <p:sldId id="290" r:id="rId22"/>
    <p:sldId id="291" r:id="rId23"/>
    <p:sldId id="292" r:id="rId24"/>
    <p:sldId id="293" r:id="rId25"/>
    <p:sldId id="304" r:id="rId26"/>
    <p:sldId id="322" r:id="rId27"/>
    <p:sldId id="321" r:id="rId28"/>
    <p:sldId id="323" r:id="rId29"/>
    <p:sldId id="324" r:id="rId30"/>
    <p:sldId id="325" r:id="rId31"/>
    <p:sldId id="326" r:id="rId32"/>
    <p:sldId id="309" r:id="rId33"/>
    <p:sldId id="315" r:id="rId34"/>
    <p:sldId id="317" r:id="rId35"/>
    <p:sldId id="276" r:id="rId36"/>
  </p:sldIdLst>
  <p:sldSz cx="6858000" cy="9906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0" userDrawn="1">
          <p15:clr>
            <a:srgbClr val="A4A3A4"/>
          </p15:clr>
        </p15:guide>
        <p15:guide id="2" pos="21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4">
          <p15:clr>
            <a:srgbClr val="A4A3A4"/>
          </p15:clr>
        </p15:guide>
        <p15:guide id="2" pos="215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1386" y="60"/>
      </p:cViewPr>
      <p:guideLst>
        <p:guide orient="horz" pos="3110"/>
        <p:guide pos="215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4"/>
        <p:guide pos="215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2022-12-29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02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41550" y="685800"/>
            <a:ext cx="2373313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445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832227" y="9541404"/>
            <a:ext cx="2950633" cy="296664"/>
          </a:xfrm>
        </p:spPr>
        <p:txBody>
          <a:bodyPr/>
          <a:lstStyle>
            <a:lvl1pPr>
              <a:defRPr>
                <a:latin typeface="돋움"/>
                <a:ea typeface="돋움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CA4488DB-60F0-4281-A964-2443B325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가로 글상자 6"/>
          <p:cNvSpPr txBox="1"/>
          <p:nvPr userDrawn="1"/>
        </p:nvSpPr>
        <p:spPr>
          <a:xfrm>
            <a:off x="1875896" y="1265257"/>
            <a:ext cx="3106208" cy="7594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188">
                <a:solidFill>
                  <a:srgbClr val="F2F2F2"/>
                </a:solidFill>
                <a:latin typeface="돋움"/>
                <a:ea typeface="돋움"/>
              </a:rPr>
              <a:t>코드</a:t>
            </a:r>
          </a:p>
          <a:p>
            <a:pPr lvl="0" algn="ctr">
              <a:defRPr/>
            </a:pPr>
            <a:r>
              <a:rPr lang="ko-KR" altLang="en-US" sz="12188">
                <a:solidFill>
                  <a:srgbClr val="F2F2F2"/>
                </a:solidFill>
                <a:latin typeface="돋움"/>
                <a:ea typeface="돋움"/>
              </a:rPr>
              <a:t>장인</a:t>
            </a:r>
          </a:p>
        </p:txBody>
      </p:sp>
    </p:spTree>
    <p:extLst>
      <p:ext uri="{BB962C8B-B14F-4D97-AF65-F5344CB8AC3E}">
        <p14:creationId xmlns:p14="http://schemas.microsoft.com/office/powerpoint/2010/main" val="165652285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637EB3EE-A2DB-4BB1-A7D3-A0E19FE2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71475"/>
            <a:ext cx="3932237" cy="1300163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7A7A02AF-04E3-4889-B2B3-D98DB3612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2283"/>
            <a:ext cx="6172200" cy="3959820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FB4347A8-EED2-4DA7-9BE0-7AA7704ED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671638"/>
            <a:ext cx="3932237" cy="3096915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50D8424D-1236-4066-A324-3907D5E7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2FEB51CA-B414-4232-B114-A90ACC1F4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0CED6192-695D-4227-AE0B-3EA9CBC3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56534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43554A16-14F8-4CB3-AD57-B527F609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71475"/>
            <a:ext cx="3932237" cy="1300163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81325C68-8630-4876-B207-8FCAFF5D6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2283"/>
            <a:ext cx="6172200" cy="3959820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3B0492D9-B443-41D4-973E-7F75D9963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671638"/>
            <a:ext cx="3932237" cy="3096915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67FDB944-0545-4638-A809-88812325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DA2CB92B-2950-4C87-BD29-26773F1A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80B7218A-5399-4877-8317-49CE8692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29152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2A7837B0-C504-4248-82B3-C30E56AC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A3D3E2B1-CB37-49C1-BDF5-69131C2FF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6AC74288-8500-499F-B800-80D610D9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1BC37A37-0202-4584-B227-5E6F42C4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8C4D5D5F-4C5B-47C6-BB09-28353E75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67687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D766FFDE-E565-43B6-816D-AD849F713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296664"/>
            <a:ext cx="2628900" cy="472211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05D196E0-7FFC-41C4-8A20-9977CFDDE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96664"/>
            <a:ext cx="7734300" cy="472211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BA704FD4-3F67-48F0-99BF-32E95510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7D50597B-50B0-49E1-AB31-8A6DEEA2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1F11D741-23EF-4045-864E-D0B67AE0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3973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7CD02B1F-64F3-4E30-B8C0-9E7B01A7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7D5F23D0-8C1C-4092-B53E-2ED204527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FE61F094-E542-4629-B01A-258435802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36DFC85F-C866-44D9-9EC9-379126B0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6CCAF8C0-3ECF-4ADA-8BD9-5E582316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2624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00D768DA-0488-4CED-A68C-9D2B56D8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89162"/>
            <a:ext cx="10515600" cy="2317849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8967FB74-C757-47B8-9614-71988E97A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728939"/>
            <a:ext cx="10515600" cy="1218902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F4928799-2D7D-4133-89EE-E64B341D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2A55DB67-A697-4381-857A-900FA494D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D32B6B01-62BD-4950-A49D-FF9C3708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4978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92A60867-D0E6-4DA9-8103-0F955DAD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4956A977-D89D-4F04-8848-CF37D5DAF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3320"/>
            <a:ext cx="5181600" cy="35354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72981415-34F0-4F6E-A3DA-2034899B9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3320"/>
            <a:ext cx="5181600" cy="35354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D831F067-FDFB-4F46-8834-5BEBB1E2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6652DEEF-A9BA-413D-9A0B-D0E3CA7A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4E8165A1-0101-4989-BD20-C59F856F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5636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A7DA170E-EAB4-40EF-931F-BCE42BB0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96664"/>
            <a:ext cx="10515600" cy="107702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86B28271-321F-4BFE-90B3-B1331F00B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365945"/>
            <a:ext cx="5157787" cy="669429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348DC894-BAA6-4039-BE93-1822B537C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035373"/>
            <a:ext cx="5157787" cy="299372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61F48505-CC8F-456C-870A-402DF88E3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65945"/>
            <a:ext cx="5183188" cy="669429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3B10CA90-34DA-40B8-AD1A-89B17C422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35373"/>
            <a:ext cx="5183188" cy="299372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DCB891A4-B41E-472E-8570-33CD41DD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1F915F28-F346-48D6-9FD1-35B637CA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D8E73DF1-F4F2-4DA0-851B-99BEB7F1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1451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B7799442-8CE2-4116-ADF1-E697A148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309DA499-6C66-41BA-B784-CE6BD842A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18EC86A6-1A27-41C7-9322-3007D624F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C88ADB03-FBEB-41FA-B8DE-B740EA18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81983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6AC43016-326E-4DB4-9724-2123CCBEE99E}"/>
              </a:ext>
            </a:extLst>
          </p:cNvPr>
          <p:cNvSpPr txBox="1"/>
          <p:nvPr userDrawn="1"/>
        </p:nvSpPr>
        <p:spPr>
          <a:xfrm>
            <a:off x="10356245" y="5342924"/>
            <a:ext cx="1832553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3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73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3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73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3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73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53188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6AC43016-326E-4DB4-9724-2123CCBEE99E}"/>
              </a:ext>
            </a:extLst>
          </p:cNvPr>
          <p:cNvSpPr txBox="1"/>
          <p:nvPr userDrawn="1"/>
        </p:nvSpPr>
        <p:spPr>
          <a:xfrm>
            <a:off x="10356245" y="5342924"/>
            <a:ext cx="1832553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3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73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3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73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3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73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71368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7663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1468B613-257D-48E4-BC08-4889370B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64"/>
            <a:ext cx="10515600" cy="1077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4CA1247E-7D2A-458D-906F-C33531578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83320"/>
            <a:ext cx="10515600" cy="3535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E9F71369-175D-413C-AA17-836E5969C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5164535"/>
            <a:ext cx="2743200" cy="296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24F23-26F7-45C5-A3F7-10F80CCFD8E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B56658A0-2760-4402-A880-D6CDDA740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5164535"/>
            <a:ext cx="4114800" cy="296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60D51037-8752-41F7-B408-BFBD8874F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5164535"/>
            <a:ext cx="2743200" cy="296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81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ransition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suredividend.com/dividend-aristocrats-list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theautomatic.net/yahoo_fin-documentation/#get_dividends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shawgibal/222916920688" TargetMode="External"/><Relationship Id="rId2" Type="http://schemas.openxmlformats.org/officeDocument/2006/relationships/hyperlink" Target="https://www.portfoliovisualizer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blog.naver.com/shawgibal/22294946373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7233"/>
            <a:ext cx="6858000" cy="2470058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algn="ctr" defTabSz="742950">
              <a:defRPr/>
            </a:pPr>
            <a:endParaRPr lang="ko-KR" altLang="en-US" sz="1463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1036888" y="3153894"/>
            <a:ext cx="4659687" cy="2368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742950">
              <a:lnSpc>
                <a:spcPct val="130000"/>
              </a:lnSpc>
              <a:defRPr/>
            </a:pPr>
            <a:r>
              <a:rPr lang="ko-KR" altLang="en-US" sz="5688" b="1" spc="-244" dirty="0">
                <a:solidFill>
                  <a:srgbClr val="404040"/>
                </a:solidFill>
                <a:latin typeface="맑은 고딕"/>
                <a:ea typeface="맑은 고딕"/>
              </a:rPr>
              <a:t>데이터로</a:t>
            </a:r>
          </a:p>
          <a:p>
            <a:pPr algn="ctr" defTabSz="742950">
              <a:lnSpc>
                <a:spcPct val="130000"/>
              </a:lnSpc>
              <a:defRPr/>
            </a:pPr>
            <a:r>
              <a:rPr lang="ko-KR" altLang="en-US" sz="5688" b="1" spc="-244" dirty="0">
                <a:solidFill>
                  <a:srgbClr val="404040"/>
                </a:solidFill>
                <a:latin typeface="맑은 고딕"/>
                <a:ea typeface="맑은 고딕"/>
              </a:rPr>
              <a:t>투자하라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1099157" y="805896"/>
            <a:ext cx="4659687" cy="1392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742950">
              <a:lnSpc>
                <a:spcPct val="130000"/>
              </a:lnSpc>
              <a:defRPr/>
            </a:pPr>
            <a:r>
              <a:rPr lang="en-US" altLang="ko-KR" sz="3250" spc="-244" dirty="0" smtClean="0">
                <a:solidFill>
                  <a:srgbClr val="800080"/>
                </a:solidFill>
                <a:latin typeface="맑은 고딕"/>
                <a:ea typeface="맑은 고딕"/>
              </a:rPr>
              <a:t>“</a:t>
            </a:r>
            <a:r>
              <a:rPr lang="ko-KR" altLang="en-US" sz="3250" spc="-244" smtClean="0">
                <a:solidFill>
                  <a:srgbClr val="800080"/>
                </a:solidFill>
                <a:latin typeface="맑은 고딕"/>
                <a:ea typeface="맑은 고딕"/>
              </a:rPr>
              <a:t>건물주 위에 배당주 되기</a:t>
            </a:r>
            <a:r>
              <a:rPr lang="en-US" altLang="ko-KR" sz="3250" spc="-244" dirty="0" smtClean="0">
                <a:solidFill>
                  <a:srgbClr val="800080"/>
                </a:solidFill>
                <a:latin typeface="맑은 고딕"/>
                <a:ea typeface="맑은 고딕"/>
              </a:rPr>
              <a:t>”</a:t>
            </a:r>
            <a:endParaRPr lang="en-US" altLang="ko-KR" sz="3250" spc="-244" dirty="0">
              <a:solidFill>
                <a:srgbClr val="800080"/>
              </a:solidFill>
              <a:latin typeface="맑은 고딕"/>
              <a:ea typeface="맑은 고딕"/>
            </a:endParaRPr>
          </a:p>
          <a:p>
            <a:pPr algn="ctr" defTabSz="742950">
              <a:lnSpc>
                <a:spcPct val="130000"/>
              </a:lnSpc>
              <a:defRPr/>
            </a:pPr>
            <a:r>
              <a:rPr lang="ko-KR" altLang="en-US" sz="3250" spc="-244" dirty="0" err="1">
                <a:solidFill>
                  <a:srgbClr val="800080"/>
                </a:solidFill>
                <a:latin typeface="맑은 고딕"/>
                <a:ea typeface="맑은 고딕"/>
              </a:rPr>
              <a:t>파이썬</a:t>
            </a:r>
            <a:r>
              <a:rPr lang="ko-KR" altLang="en-US" sz="3250" spc="-244" dirty="0">
                <a:solidFill>
                  <a:srgbClr val="800080"/>
                </a:solidFill>
                <a:latin typeface="맑은 고딕"/>
                <a:ea typeface="맑은 고딕"/>
              </a:rPr>
              <a:t> 프로젝트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6254989"/>
            <a:ext cx="6857999" cy="365101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algn="ctr" defTabSz="742950">
              <a:defRPr/>
            </a:pPr>
            <a:endParaRPr lang="ko-KR" altLang="en-US" sz="1463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882033" y="7133970"/>
            <a:ext cx="5093935" cy="2042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742950">
              <a:lnSpc>
                <a:spcPct val="130000"/>
              </a:lnSpc>
              <a:defRPr/>
            </a:pPr>
            <a:r>
              <a:rPr lang="ko-KR" altLang="en-US" sz="3250" spc="-244">
                <a:solidFill>
                  <a:srgbClr val="0000FF"/>
                </a:solidFill>
                <a:latin typeface="맑은 고딕"/>
                <a:ea typeface="맑은 고딕"/>
              </a:rPr>
              <a:t>파이썬 데이터 분석을 통한</a:t>
            </a:r>
          </a:p>
          <a:p>
            <a:pPr algn="ctr" defTabSz="742950">
              <a:lnSpc>
                <a:spcPct val="130000"/>
              </a:lnSpc>
              <a:defRPr/>
            </a:pPr>
            <a:r>
              <a:rPr lang="ko-KR" altLang="en-US" sz="3250" spc="-244">
                <a:solidFill>
                  <a:srgbClr val="0000FF"/>
                </a:solidFill>
                <a:latin typeface="맑은 고딕"/>
                <a:ea typeface="맑은 고딕"/>
              </a:rPr>
              <a:t>미국 배당성장주 투자</a:t>
            </a:r>
          </a:p>
          <a:p>
            <a:pPr algn="ctr" defTabSz="742950">
              <a:lnSpc>
                <a:spcPct val="130000"/>
              </a:lnSpc>
              <a:defRPr/>
            </a:pPr>
            <a:r>
              <a:rPr lang="ko-KR" altLang="en-US" sz="3250" spc="-244">
                <a:solidFill>
                  <a:srgbClr val="0000FF"/>
                </a:solidFill>
                <a:latin typeface="맑은 고딕"/>
                <a:ea typeface="맑은 고딕"/>
              </a:rPr>
              <a:t>실전 가이드</a:t>
            </a:r>
          </a:p>
        </p:txBody>
      </p:sp>
    </p:spTree>
    <p:extLst>
      <p:ext uri="{BB962C8B-B14F-4D97-AF65-F5344CB8AC3E}">
        <p14:creationId xmlns:p14="http://schemas.microsoft.com/office/powerpoint/2010/main" val="3643146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그럼 "Untitled Folder"가 생기는데요, 체크합니다.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좌측 상단에 있는 Rename 메뉴를 클릭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하고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‘Workspace’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로 변경합니다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Workspace 폴더를 클릭해서 들어갑니다.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1580" y="1285751"/>
            <a:ext cx="4943187" cy="27841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6242" y="4614835"/>
            <a:ext cx="4805516" cy="2361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03408" y="7484742"/>
            <a:ext cx="4740448" cy="218027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lang="ko-KR" altLang="en-US" sz="1463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3738471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이제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 파이썬 커널을 만들겠습니다.​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다시 우측 상단에서 'New -&gt; Python3"를 클릭합니다.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파이썬 커널이 만들어졌습니다.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“Untitled”를 클릭하고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파일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 이름을 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바꿔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 줍니다.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“DividendYieldInvestmentTest”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이제 개발 환경 설정이 끝났습니다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2500" y="1741392"/>
            <a:ext cx="4689872" cy="20396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82" y="4193676"/>
            <a:ext cx="4694076" cy="23861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7004" y="7257485"/>
            <a:ext cx="4891327" cy="163899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lang="ko-KR" altLang="en-US" sz="1463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4197041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다음은 미국 배당 귀족주 리스트를 가져 오겠습니다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미국 배당귀족주 전체 리스트는 아래 페이지에서 다운로드 가능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이메일 주소만 입력하면 엑셀 파일을 무료로 받을 수 있습니다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  <a:hlinkClick r:id="rId2"/>
              </a:rPr>
              <a:t>https://www.suredividend.com/dividend-aristocrats-list/</a:t>
            </a: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현재 배당귀족주는 총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65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개입니다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티커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회사명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섹터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가격 등 기본 정보가 제공됩니다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번째 시트에는 퍼포먼스 정보도 제공됩니다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>
                <a:solidFill>
                  <a:schemeClr val="dk1"/>
                </a:solidFill>
                <a:latin typeface="맑은 고딕"/>
                <a:ea typeface="맑은 고딕"/>
              </a:rPr>
              <a:t>2.2</a:t>
            </a:r>
            <a:r>
              <a:rPr lang="ko-KR" altLang="en-US" sz="1463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ko-KR" altLang="en-US" sz="1463" spc="-244">
                <a:solidFill>
                  <a:schemeClr val="dk1"/>
                </a:solidFill>
                <a:latin typeface="맑은 고딕"/>
                <a:ea typeface="맑은 고딕"/>
              </a:rPr>
              <a:t>배당귀족주 리스트 다운로드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0593" y="2809116"/>
            <a:ext cx="4976813" cy="25996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2746" y="5941915"/>
            <a:ext cx="4952508" cy="30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3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이제 파이썬으로 야후 파이낸스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API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를 사용하기 위해서 모듈을 설치합니다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필요한 모듈은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가지입니다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139230" indent="-139230" algn="just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yfinance</a:t>
            </a:r>
          </a:p>
          <a:p>
            <a:pPr marL="139230" indent="-139230" algn="just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yahoo_fin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주피터 노트북에 아래와 같이 입력하고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“shift + enter”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를 클릭합니다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%pip install yfinance</a:t>
            </a: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다시 아래와 같이 입력하고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“shift + enter”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를 클릭합니다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%pip install yahoo_fin</a:t>
            </a: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>
                <a:solidFill>
                  <a:schemeClr val="dk1"/>
                </a:solidFill>
                <a:latin typeface="맑은 고딕"/>
                <a:ea typeface="맑은 고딕"/>
              </a:rPr>
              <a:t>2.3</a:t>
            </a:r>
            <a:r>
              <a:rPr lang="ko-KR" altLang="en-US" sz="1463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ko-KR" altLang="en-US" sz="1463" spc="-244">
                <a:solidFill>
                  <a:schemeClr val="dk1"/>
                </a:solidFill>
                <a:latin typeface="맑은 고딕"/>
                <a:ea typeface="맑은 고딕"/>
              </a:rPr>
              <a:t>야후 파이낸스 모듈 설치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4031" y="2589926"/>
            <a:ext cx="4584856" cy="15018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9000" y="4953000"/>
            <a:ext cx="0" cy="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4948" y="5038989"/>
            <a:ext cx="4643126" cy="207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64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이제 야후 파이낸스 모듈 설치가 끝났습니다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쥬피터 노트북에 데이터 분석에 필요한 모듈을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import 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하겠습니다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import yfinance as yf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from yahoo_fin import stock_info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from datetime import datetime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from dateutil.relativedelta import relativedelta</a:t>
            </a: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배당 귀족주 중에서 월배당으로 유명한 리얼티 인컴을 분석해 보겠습니다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라는 변수를 만들고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‘O’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를 입력합니다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TICKER = 'O'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DIV_PERIODS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라는 변수를 만들고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을 입력합니다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과거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년간 배당 정보를 분석하겠습니다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DIV_PERIODS = 7</a:t>
            </a: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>
                <a:solidFill>
                  <a:schemeClr val="dk1"/>
                </a:solidFill>
                <a:latin typeface="맑은 고딕"/>
                <a:ea typeface="맑은 고딕"/>
              </a:rPr>
              <a:t>2.4</a:t>
            </a:r>
            <a:r>
              <a:rPr lang="ko-KR" altLang="en-US" sz="1463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ko-KR" altLang="en-US" sz="1463" spc="-244">
                <a:solidFill>
                  <a:schemeClr val="dk1"/>
                </a:solidFill>
                <a:latin typeface="맑은 고딕"/>
                <a:ea typeface="맑은 고딕"/>
              </a:rPr>
              <a:t>데이터 수집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5703" y="2644408"/>
            <a:ext cx="4738528" cy="12726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2403" y="4662119"/>
            <a:ext cx="4514453" cy="16559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0835" y="8295650"/>
            <a:ext cx="4797249" cy="88006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32115" y="5387248"/>
            <a:ext cx="4703630" cy="275167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63"/>
          </a:p>
        </p:txBody>
      </p:sp>
    </p:spTree>
    <p:extLst>
      <p:ext uri="{BB962C8B-B14F-4D97-AF65-F5344CB8AC3E}">
        <p14:creationId xmlns:p14="http://schemas.microsoft.com/office/powerpoint/2010/main" val="2315151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이제 야후 파이낸스로 과거 배당금 정보를 가져 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stock_info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아래 페이지에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API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설명이 있습니다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404040"/>
                </a:solidFill>
                <a:latin typeface="돋움"/>
                <a:ea typeface="돋움"/>
                <a:hlinkClick r:id="rId2"/>
              </a:rPr>
              <a:t>http://theautomatic.net/yahoo_fin-documentation/#get_dividends</a:t>
            </a: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는 주식에 해당하는 코드입니다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리얼티인컴은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“O”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start_date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와 end_date은 배당 정보를 가져올 기간의 시작과 끝입니다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1003" y="2483995"/>
            <a:ext cx="5038369" cy="38158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lang="ko-KR" altLang="en-US" sz="1463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63" spc="-244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970713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는 오늘 날자를 입력하면 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datetime 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now()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를 이용하면 현재 년월일시를 가져 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datetime.now()</a:t>
            </a: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우리는 년월일만 있으면 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strftime()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함수를 사용하면 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datetime.now().strftime("%Y-%m-%d")</a:t>
            </a: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오늘 날자를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변수에 저장하겠습니다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end_date = datetime.now().strftime("%Y-%m-%d")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print("end date: " , end_date)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start_date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을 찾아야 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relativedelta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를 사용하면 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datetime.now() - relativedelta(years=7)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2753" y="1997640"/>
            <a:ext cx="4973644" cy="14865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2187" y="4451053"/>
            <a:ext cx="4683721" cy="10038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70614" y="6526103"/>
            <a:ext cx="5037156" cy="11188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8104" y="8412235"/>
            <a:ext cx="5021791" cy="100117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 b="1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lang="ko-KR" altLang="en-US" sz="1463" b="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63" spc="-244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510843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결과를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start_date 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변수에 저장하겠습니다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start_date = (datetime.now() 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- relativedelta(years=DIV_PERIODS)).strftime("%Y-%m-%d")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print("start date: ", start_date)</a:t>
            </a: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stock_info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함수에 전달할 파라미터가 준비되었습니다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ko-KR" altLang="en-US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dividends = stock_info.get_dividends(TICKER, start_date=start_date, end_date=end_date)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리얼티 인컴의 과거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년 배당 정보를 데이터프레임으로 가져 왔습니다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는 이미 알고 있으니 제거하겠습니다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drop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dividends.drop(['ticker'], axis=1, inplace=True)</a:t>
            </a: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3707" y="1978085"/>
            <a:ext cx="4875609" cy="833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4249" y="4016215"/>
            <a:ext cx="4933957" cy="17789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1655" y="7092378"/>
            <a:ext cx="4931502" cy="221776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 b="1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lang="ko-KR" altLang="en-US" sz="1463" b="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63" spc="-244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472548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배당금 정보를 차트로 그려서 확인해 보겠습니다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차트를 그리려면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matplotlib.pyplot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모듈이 필요합니다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import matplotlib.pyplot as plt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plot()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배당금이 꾸준하게 증가했다는 사실을 눈으로 쉽게 확인할 수 있습니다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이렇게 데이터를 시각화하면 직관적으로 이해할 수 있습니다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차트 종류도 쉽게 바꿀 수 있습니다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바 차트로 그려 보겠습니다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dividends.plot(kind='bar')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6896" y="2416033"/>
            <a:ext cx="4781021" cy="25369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2790" y="6877536"/>
            <a:ext cx="4879908" cy="267160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 b="1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lang="ko-KR" altLang="en-US" sz="1463" b="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63" spc="-244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711369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 dirty="0">
                <a:solidFill>
                  <a:schemeClr val="dk1"/>
                </a:solidFill>
                <a:latin typeface="돋움"/>
                <a:ea typeface="돋움"/>
              </a:rPr>
              <a:t>배당률을 구하기 위해서는 </a:t>
            </a:r>
            <a:r>
              <a:rPr lang="ko-KR" altLang="en-US" sz="975" spc="81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lang="ko-KR" altLang="en-US" sz="975" spc="81" dirty="0">
                <a:solidFill>
                  <a:schemeClr val="dk1"/>
                </a:solidFill>
                <a:latin typeface="돋움"/>
                <a:ea typeface="돋움"/>
              </a:rPr>
              <a:t> 해당하는 주가 정보도 필요합니다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 dirty="0">
                <a:solidFill>
                  <a:schemeClr val="dk1"/>
                </a:solidFill>
                <a:latin typeface="돋움"/>
                <a:ea typeface="돋움"/>
              </a:rPr>
              <a:t>주가 정보는 </a:t>
            </a:r>
            <a:r>
              <a:rPr lang="en-US" altLang="ko-KR" sz="975" spc="81" dirty="0" err="1">
                <a:solidFill>
                  <a:schemeClr val="dk1"/>
                </a:solidFill>
                <a:latin typeface="돋움"/>
                <a:ea typeface="돋움"/>
              </a:rPr>
              <a:t>yfinance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download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방법은 </a:t>
            </a:r>
            <a:r>
              <a:rPr lang="en-US" altLang="ko-KR" sz="975" spc="81" dirty="0" err="1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와 동일합니다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 dirty="0" err="1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lang="en-US" altLang="ko-KR" sz="975" spc="81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975" spc="81" dirty="0" err="1">
                <a:solidFill>
                  <a:srgbClr val="0000FF"/>
                </a:solidFill>
                <a:latin typeface="돋움"/>
                <a:ea typeface="돋움"/>
              </a:rPr>
              <a:t>yf.download</a:t>
            </a:r>
            <a:r>
              <a:rPr lang="en-US" altLang="ko-KR" sz="975" spc="81" dirty="0">
                <a:solidFill>
                  <a:srgbClr val="0000FF"/>
                </a:solidFill>
                <a:latin typeface="돋움"/>
                <a:ea typeface="돋움"/>
              </a:rPr>
              <a:t>(TICKER, </a:t>
            </a:r>
            <a:r>
              <a:rPr lang="en-US" altLang="ko-KR" sz="975" spc="81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lang="en-US" altLang="ko-KR" sz="975" spc="81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975" spc="81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lang="en-US" altLang="ko-KR" sz="975" spc="81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 dirty="0">
                <a:solidFill>
                  <a:schemeClr val="dk1"/>
                </a:solidFill>
                <a:latin typeface="돋움"/>
                <a:ea typeface="돋움"/>
              </a:rPr>
              <a:t>배당률을 계산하려면 </a:t>
            </a:r>
            <a:r>
              <a:rPr lang="ko-KR" altLang="en-US" sz="975" spc="81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lang="ko-KR" altLang="en-US" sz="975" spc="81" dirty="0">
                <a:solidFill>
                  <a:schemeClr val="dk1"/>
                </a:solidFill>
                <a:latin typeface="돋움"/>
                <a:ea typeface="돋움"/>
              </a:rPr>
              <a:t> 해당하는 데이터만 있으면 됩니다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그리고 종가를 사용합니다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열 이름은 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 dirty="0" err="1">
                <a:solidFill>
                  <a:schemeClr val="dk1"/>
                </a:solidFill>
                <a:latin typeface="돋움"/>
                <a:ea typeface="돋움"/>
              </a:rPr>
              <a:t>loc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함수를 사용하면 원하는 데이터를 가져올 수 있습니다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r>
              <a:rPr lang="en-US" altLang="ko-KR" sz="975" spc="81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975" spc="81" dirty="0" err="1">
                <a:solidFill>
                  <a:srgbClr val="0000FF"/>
                </a:solidFill>
                <a:latin typeface="돋움"/>
                <a:ea typeface="돋움"/>
              </a:rPr>
              <a:t>stock_data.loc</a:t>
            </a:r>
            <a:r>
              <a:rPr lang="en-US" altLang="ko-KR" sz="975" spc="81" dirty="0">
                <a:solidFill>
                  <a:srgbClr val="0000FF"/>
                </a:solidFill>
                <a:latin typeface="돋움"/>
                <a:ea typeface="돋움"/>
              </a:rPr>
              <a:t>[</a:t>
            </a:r>
            <a:r>
              <a:rPr lang="en-US" altLang="ko-KR" sz="975" spc="81" dirty="0" err="1">
                <a:solidFill>
                  <a:srgbClr val="0000FF"/>
                </a:solidFill>
                <a:latin typeface="돋움"/>
                <a:ea typeface="돋움"/>
              </a:rPr>
              <a:t>dividends.index</a:t>
            </a:r>
            <a:r>
              <a:rPr lang="en-US" altLang="ko-KR" sz="975" spc="81" dirty="0">
                <a:solidFill>
                  <a:srgbClr val="0000FF"/>
                </a:solidFill>
                <a:latin typeface="돋움"/>
                <a:ea typeface="돋움"/>
              </a:rPr>
              <a:t>]['Close']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lang="ko-KR" altLang="en-US" sz="975" spc="81" dirty="0">
                <a:solidFill>
                  <a:schemeClr val="dk1"/>
                </a:solidFill>
                <a:latin typeface="돋움"/>
                <a:ea typeface="돋움"/>
              </a:rPr>
              <a:t> 해당하는 종가 데이터입니다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dividends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데이터프레임에 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라는 열 이름으로 추가하겠습니다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 dirty="0">
                <a:solidFill>
                  <a:srgbClr val="0000FF"/>
                </a:solidFill>
                <a:latin typeface="돋움"/>
                <a:ea typeface="돋움"/>
              </a:rPr>
              <a:t>dividends['close'] = </a:t>
            </a:r>
            <a:r>
              <a:rPr lang="en-US" altLang="ko-KR" sz="975" spc="81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1195" y="2269926"/>
            <a:ext cx="5021791" cy="17322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9142" y="5307681"/>
            <a:ext cx="4819716" cy="16660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3201" y="8154113"/>
            <a:ext cx="4791598" cy="148264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 b="1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lang="ko-KR" altLang="en-US" sz="1463" b="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63" spc="-244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08773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858000" cy="1490418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algn="ctr" defTabSz="742950">
              <a:defRPr/>
            </a:pPr>
            <a:endParaRPr lang="ko-KR" altLang="en-US" sz="1463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100802" y="459844"/>
            <a:ext cx="851515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ko-KR" altLang="en-US" sz="2600">
                <a:solidFill>
                  <a:srgbClr val="FFFFFF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1336963" y="2539296"/>
            <a:ext cx="4184075" cy="6394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750" indent="-360750">
              <a:lnSpc>
                <a:spcPct val="150000"/>
              </a:lnSpc>
              <a:buAutoNum type="arabicPeriod"/>
              <a:defRPr/>
            </a:pPr>
            <a:r>
              <a:rPr lang="ko-KR" altLang="en-US" sz="1950" spc="-244">
                <a:solidFill>
                  <a:srgbClr val="404040"/>
                </a:solidFill>
                <a:latin typeface="맑은 고딕"/>
                <a:ea typeface="맑은 고딕"/>
              </a:rPr>
              <a:t>배당 가치 투자 전략이란</a:t>
            </a:r>
          </a:p>
          <a:p>
            <a:pPr marL="371475" lvl="1">
              <a:lnSpc>
                <a:spcPct val="150000"/>
              </a:lnSpc>
              <a:defRPr/>
            </a:pPr>
            <a:r>
              <a:rPr lang="en-US" altLang="ko-KR" sz="1950" spc="-244">
                <a:solidFill>
                  <a:srgbClr val="404040"/>
                </a:solidFill>
                <a:latin typeface="맑은 고딕"/>
                <a:ea typeface="맑은 고딕"/>
              </a:rPr>
              <a:t>1.1</a:t>
            </a:r>
            <a:r>
              <a:rPr lang="ko-KR" altLang="en-US" sz="1950" spc="-244">
                <a:solidFill>
                  <a:srgbClr val="404040"/>
                </a:solidFill>
                <a:latin typeface="맑은 고딕"/>
                <a:ea typeface="맑은 고딕"/>
              </a:rPr>
              <a:t> 배당 성장 투자 특징</a:t>
            </a:r>
          </a:p>
          <a:p>
            <a:pPr marL="360750" indent="-360750">
              <a:lnSpc>
                <a:spcPct val="150000"/>
              </a:lnSpc>
              <a:buAutoNum type="arabicPeriod"/>
              <a:defRPr/>
            </a:pPr>
            <a:r>
              <a:rPr lang="ko-KR" altLang="en-US" sz="1950" spc="-244">
                <a:solidFill>
                  <a:srgbClr val="404040"/>
                </a:solidFill>
                <a:latin typeface="맑은 고딕"/>
                <a:ea typeface="맑은 고딕"/>
              </a:rPr>
              <a:t>파이썬 주가 데이터 분석</a:t>
            </a:r>
          </a:p>
          <a:p>
            <a:pPr marL="371475" lvl="1" defTabSz="742950">
              <a:lnSpc>
                <a:spcPct val="150000"/>
              </a:lnSpc>
              <a:defRPr/>
            </a:pPr>
            <a:r>
              <a:rPr lang="en-US" altLang="ko-KR" sz="1950" spc="-244">
                <a:solidFill>
                  <a:srgbClr val="404040"/>
                </a:solidFill>
                <a:latin typeface="맑은 고딕"/>
                <a:ea typeface="맑은 고딕"/>
              </a:rPr>
              <a:t>2.1</a:t>
            </a:r>
            <a:r>
              <a:rPr lang="ko-KR" altLang="en-US" sz="1950" spc="-244">
                <a:solidFill>
                  <a:srgbClr val="404040"/>
                </a:solidFill>
                <a:latin typeface="맑은 고딕"/>
                <a:ea typeface="맑은 고딕"/>
              </a:rPr>
              <a:t> 개발 환경 구축</a:t>
            </a:r>
          </a:p>
          <a:p>
            <a:pPr marL="371475" lvl="1" defTabSz="742950">
              <a:lnSpc>
                <a:spcPct val="150000"/>
              </a:lnSpc>
              <a:defRPr/>
            </a:pPr>
            <a:r>
              <a:rPr lang="en-US" altLang="ko-KR" sz="1950" spc="-244">
                <a:solidFill>
                  <a:srgbClr val="404040"/>
                </a:solidFill>
                <a:latin typeface="맑은 고딕"/>
                <a:ea typeface="맑은 고딕"/>
              </a:rPr>
              <a:t>2.2</a:t>
            </a:r>
            <a:r>
              <a:rPr lang="ko-KR" altLang="en-US" sz="1950" spc="-244">
                <a:solidFill>
                  <a:srgbClr val="404040"/>
                </a:solidFill>
                <a:latin typeface="맑은 고딕"/>
                <a:ea typeface="맑은 고딕"/>
              </a:rPr>
              <a:t> 배당귀족주 리스트 다운로드</a:t>
            </a:r>
          </a:p>
          <a:p>
            <a:pPr marL="371475" lvl="1" defTabSz="742950">
              <a:lnSpc>
                <a:spcPct val="150000"/>
              </a:lnSpc>
              <a:defRPr/>
            </a:pPr>
            <a:r>
              <a:rPr lang="en-US" altLang="ko-KR" sz="1950" spc="-244">
                <a:solidFill>
                  <a:srgbClr val="404040"/>
                </a:solidFill>
                <a:latin typeface="맑은 고딕"/>
                <a:ea typeface="맑은 고딕"/>
              </a:rPr>
              <a:t>2.3</a:t>
            </a:r>
            <a:r>
              <a:rPr lang="ko-KR" altLang="en-US" sz="1950" spc="-244">
                <a:solidFill>
                  <a:srgbClr val="404040"/>
                </a:solidFill>
                <a:latin typeface="맑은 고딕"/>
                <a:ea typeface="맑은 고딕"/>
              </a:rPr>
              <a:t>야후 파이낸스 모듈 설치</a:t>
            </a:r>
          </a:p>
          <a:p>
            <a:pPr marL="371475" lvl="1" defTabSz="742950">
              <a:lnSpc>
                <a:spcPct val="150000"/>
              </a:lnSpc>
              <a:defRPr/>
            </a:pPr>
            <a:r>
              <a:rPr lang="en-US" altLang="ko-KR" sz="1950" spc="-244">
                <a:solidFill>
                  <a:srgbClr val="404040"/>
                </a:solidFill>
                <a:latin typeface="맑은 고딕"/>
                <a:ea typeface="맑은 고딕"/>
              </a:rPr>
              <a:t>2.4</a:t>
            </a:r>
            <a:r>
              <a:rPr lang="ko-KR" altLang="en-US" sz="1950" spc="-244">
                <a:solidFill>
                  <a:srgbClr val="404040"/>
                </a:solidFill>
                <a:latin typeface="맑은 고딕"/>
                <a:ea typeface="맑은 고딕"/>
              </a:rPr>
              <a:t> 데이터 수집</a:t>
            </a:r>
          </a:p>
          <a:p>
            <a:pPr marL="371475" lvl="1" defTabSz="742950">
              <a:lnSpc>
                <a:spcPct val="150000"/>
              </a:lnSpc>
              <a:defRPr/>
            </a:pPr>
            <a:r>
              <a:rPr lang="en-US" altLang="ko-KR" sz="1950" spc="-244">
                <a:solidFill>
                  <a:srgbClr val="404040"/>
                </a:solidFill>
                <a:latin typeface="맑은 고딕"/>
                <a:ea typeface="맑은 고딕"/>
              </a:rPr>
              <a:t>2.5</a:t>
            </a:r>
            <a:r>
              <a:rPr lang="ko-KR" altLang="en-US" sz="1950" spc="-244">
                <a:solidFill>
                  <a:srgbClr val="404040"/>
                </a:solidFill>
                <a:latin typeface="맑은 고딕"/>
                <a:ea typeface="맑은 고딕"/>
              </a:rPr>
              <a:t> 데이터 처리</a:t>
            </a:r>
          </a:p>
          <a:p>
            <a:pPr marL="371475" lvl="1" defTabSz="742950">
              <a:lnSpc>
                <a:spcPct val="150000"/>
              </a:lnSpc>
              <a:defRPr/>
            </a:pPr>
            <a:r>
              <a:rPr lang="en-US" altLang="ko-KR" sz="1950" spc="-244">
                <a:solidFill>
                  <a:srgbClr val="404040"/>
                </a:solidFill>
                <a:latin typeface="맑은 고딕"/>
                <a:ea typeface="맑은 고딕"/>
              </a:rPr>
              <a:t>2.6</a:t>
            </a:r>
            <a:r>
              <a:rPr lang="ko-KR" altLang="en-US" sz="1950" spc="-244">
                <a:solidFill>
                  <a:srgbClr val="404040"/>
                </a:solidFill>
                <a:latin typeface="맑은 고딕"/>
                <a:ea typeface="맑은 고딕"/>
              </a:rPr>
              <a:t> 데이처 분석</a:t>
            </a:r>
          </a:p>
          <a:p>
            <a:pPr marL="360750" indent="-360750">
              <a:lnSpc>
                <a:spcPct val="150000"/>
              </a:lnSpc>
              <a:buAutoNum type="arabicPeriod"/>
              <a:defRPr/>
            </a:pPr>
            <a:r>
              <a:rPr lang="ko-KR" altLang="en-US" sz="1950" spc="-244">
                <a:solidFill>
                  <a:srgbClr val="404040"/>
                </a:solidFill>
                <a:latin typeface="맑은 고딕"/>
                <a:ea typeface="맑은 고딕"/>
              </a:rPr>
              <a:t>데이터 분석 응용</a:t>
            </a:r>
          </a:p>
          <a:p>
            <a:pPr marL="360750" indent="-360750">
              <a:lnSpc>
                <a:spcPct val="150000"/>
              </a:lnSpc>
              <a:buAutoNum type="arabicPeriod"/>
              <a:defRPr/>
            </a:pPr>
            <a:r>
              <a:rPr lang="ko-KR" altLang="en-US" sz="1950" spc="-244">
                <a:solidFill>
                  <a:srgbClr val="404040"/>
                </a:solidFill>
                <a:latin typeface="맑은 고딕"/>
                <a:ea typeface="맑은 고딕"/>
              </a:rPr>
              <a:t>포트폴리오 운영 팁</a:t>
            </a:r>
          </a:p>
          <a:p>
            <a:pPr marL="360750" indent="-360750">
              <a:lnSpc>
                <a:spcPct val="150000"/>
              </a:lnSpc>
              <a:buAutoNum type="arabicPeriod"/>
              <a:defRPr/>
            </a:pPr>
            <a:r>
              <a:rPr lang="ko-KR" altLang="en-US" sz="1950" spc="-244">
                <a:solidFill>
                  <a:srgbClr val="404040"/>
                </a:solidFill>
                <a:latin typeface="맑은 고딕"/>
                <a:ea typeface="맑은 고딕"/>
              </a:rPr>
              <a:t>마치며</a:t>
            </a:r>
          </a:p>
          <a:p>
            <a:pPr marL="360750" indent="-360750">
              <a:lnSpc>
                <a:spcPct val="150000"/>
              </a:lnSpc>
              <a:buAutoNum type="arabicPeriod"/>
              <a:defRPr/>
            </a:pPr>
            <a:endParaRPr lang="ko-KR" altLang="en-US" sz="1950" spc="-244">
              <a:solidFill>
                <a:srgbClr val="404040"/>
              </a:solidFill>
              <a:latin typeface="맑은 고딕"/>
              <a:ea typeface="맑은 고딕"/>
            </a:endParaRPr>
          </a:p>
          <a:p>
            <a:pPr defTabSz="742950">
              <a:lnSpc>
                <a:spcPct val="150000"/>
              </a:lnSpc>
              <a:defRPr/>
            </a:pPr>
            <a:endParaRPr lang="ko-KR" altLang="en-US" sz="1950" spc="-244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562538" y="6254737"/>
            <a:ext cx="2331411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42950">
              <a:defRPr/>
            </a:pPr>
            <a:endParaRPr lang="ko-KR" altLang="en-US" sz="1950" spc="-244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67033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 dirty="0">
                <a:solidFill>
                  <a:srgbClr val="404040"/>
                </a:solidFill>
                <a:latin typeface="돋움"/>
                <a:ea typeface="돋움"/>
              </a:rPr>
              <a:t>주가 정보를 그래프로 그려서 확인해 보겠습니다</a:t>
            </a:r>
            <a:r>
              <a:rPr lang="en-US" altLang="ko-KR" sz="975" spc="81" dirty="0">
                <a:solidFill>
                  <a:srgbClr val="404040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975" spc="81" dirty="0" err="1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lang="en-US" altLang="ko-KR" sz="975" spc="81" dirty="0">
                <a:solidFill>
                  <a:srgbClr val="0000FF"/>
                </a:solidFill>
                <a:latin typeface="돋움"/>
                <a:ea typeface="돋움"/>
              </a:rPr>
              <a:t>[‘Close</a:t>
            </a:r>
            <a:r>
              <a:rPr lang="en-US" altLang="ko-KR" sz="975" spc="81" dirty="0">
                <a:solidFill>
                  <a:srgbClr val="0000FF"/>
                </a:solidFill>
                <a:latin typeface="돋움"/>
                <a:ea typeface="돋움"/>
              </a:rPr>
              <a:t>'].plot</a:t>
            </a:r>
            <a:r>
              <a:rPr lang="en-US" altLang="ko-KR" sz="975" spc="81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975" spc="81" dirty="0" err="1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lang="en-US" altLang="ko-KR" sz="975" spc="81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28" y="1843552"/>
            <a:ext cx="4991342" cy="329709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 b="1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lang="ko-KR" altLang="en-US" sz="1463" b="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63" spc="-244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694213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배당금과 주가 정보가 있으니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년 동안의 배당률 이력을 계산해 볼 수 있습니다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rgbClr val="0000FF"/>
                </a:solidFill>
                <a:latin typeface="돋움"/>
                <a:ea typeface="돋움"/>
              </a:rPr>
              <a:t>배당률 </a:t>
            </a: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lang="ko-KR" altLang="en-US" sz="975" spc="81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(1</a:t>
            </a:r>
            <a:r>
              <a:rPr lang="ko-KR" altLang="en-US" sz="975" spc="81">
                <a:solidFill>
                  <a:srgbClr val="0000FF"/>
                </a:solidFill>
                <a:latin typeface="돋움"/>
                <a:ea typeface="돋움"/>
              </a:rPr>
              <a:t>년 배당금</a:t>
            </a: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)/(</a:t>
            </a:r>
            <a:r>
              <a:rPr lang="ko-KR" altLang="en-US" sz="975" spc="81">
                <a:solidFill>
                  <a:srgbClr val="0000FF"/>
                </a:solidFill>
                <a:latin typeface="돋움"/>
                <a:ea typeface="돋움"/>
              </a:rPr>
              <a:t>주가</a:t>
            </a: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)</a:t>
            </a:r>
            <a:r>
              <a:rPr lang="ko-KR" altLang="en-US" sz="975" spc="81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*100</a:t>
            </a: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그 전에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년에 배당을 몇 번 주는지 계산해야 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div_freq = round(len(dividends.index)/DIV_PERIODS)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리얼티인컴은 월배당이니까 배당주기가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이제 배당률을 계산해 보겠습니다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div_yield = round(dividends['dividend']*div_freq / dividends['close'] * 100, 2)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이제 배당률을 소수점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자리에서 자르겠습니다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round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함수를 사용합니다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div_yield = round(div_yield, 2)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 b="1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lang="ko-KR" altLang="en-US" sz="1463" b="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63" spc="-244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0" y="4953000"/>
            <a:ext cx="0" cy="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3701" y="2127726"/>
            <a:ext cx="4876735" cy="12102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4524" y="4849813"/>
            <a:ext cx="4782575" cy="14240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42789" y="7089270"/>
            <a:ext cx="4772422" cy="14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02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배당률 정보도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dividends 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데이터프레임에 추가하겠습니다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dividends['div yield'] = div_yield</a:t>
            </a: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배당률도 차트로 그려 보겠습니다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dividends['div yield'].plot()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최종적으로 필요한 데이터는 역사적인 배당률의 고점과 저점을 확인하면 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min, max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함수를 사용합니다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div_min = min(dividends['div yield'])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div_max = max(dividends['div yield'])</a:t>
            </a: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1728" y="1435456"/>
            <a:ext cx="5236766" cy="2000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1195" y="4659451"/>
            <a:ext cx="4776720" cy="29037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774" y="8834105"/>
            <a:ext cx="4542215" cy="94612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 b="1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lang="ko-KR" altLang="en-US" sz="1463" b="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63" spc="-244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34491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그리고 현재 배당률을 확인합니다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stock_data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의 제일 마지막 열의 종가를 가져 오겠습니다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current_price = stock_data.iloc[-1]['Close']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그리고 제일 마지막 배당금 액수도 확인합니다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last_dividend = dividends.iloc[-1]['dividend']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이제 현재 배당률을 계산할 수 있습니다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current_div_yield = round(last_dividend*div_freq/current_price*100, 2)</a:t>
            </a: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최고값은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최저값은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현재 배당률은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4.6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대략 중간 정도에 있는 것 같은데 퍼센티지로 환산해서 매수 점수라고 이름지어 보겠습니다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def calculate_buy_score(cur_div, min_div, max_div):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return round((cur_div - min_div) / (max_div - min_div) * 100)</a:t>
            </a: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함수를 만들어 보았습니다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실행해 볼까요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buy_score = calculate_buy_score(current_div_yield, div_min, div_max)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print(f'buy score = {buy_score}')</a:t>
            </a: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2236" y="1645626"/>
            <a:ext cx="4953141" cy="12453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0738" y="3739059"/>
            <a:ext cx="4840245" cy="1034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9505" y="5557587"/>
            <a:ext cx="4875609" cy="8975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05256" y="8593048"/>
            <a:ext cx="5146377" cy="104369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 b="1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2.5</a:t>
            </a:r>
            <a:r>
              <a:rPr lang="ko-KR" altLang="en-US" sz="1463" b="1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lang="ko-KR" altLang="en-US" sz="1463" spc="-244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50358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 dirty="0">
                <a:solidFill>
                  <a:schemeClr val="dk1"/>
                </a:solidFill>
                <a:latin typeface="돋움"/>
                <a:ea typeface="돋움"/>
              </a:rPr>
              <a:t>매수 점수는 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57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점입니다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따라서 매수 의견은 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중립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이라고 결정하겠습니다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시가 배당률을 지켜 보다가 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에 가까워지면 분할 매수에 들어가고 배당을 받다가 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근처로 떨어지면 분할 매도를 하면 됩니다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 dirty="0">
                <a:solidFill>
                  <a:schemeClr val="dk1"/>
                </a:solidFill>
                <a:latin typeface="돋움"/>
                <a:ea typeface="돋움"/>
              </a:rPr>
              <a:t>배당률 최고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최저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현재 값을 차트로 그려 보겠습니다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 dirty="0" err="1">
                <a:solidFill>
                  <a:srgbClr val="0000FF"/>
                </a:solidFill>
                <a:latin typeface="돋움"/>
                <a:ea typeface="돋움"/>
              </a:rPr>
              <a:t>plt.plot</a:t>
            </a:r>
            <a:r>
              <a:rPr lang="en-US" altLang="ko-KR" sz="975" spc="81" dirty="0">
                <a:solidFill>
                  <a:srgbClr val="0000FF"/>
                </a:solidFill>
                <a:latin typeface="돋움"/>
                <a:ea typeface="돋움"/>
              </a:rPr>
              <a:t>(dividends['div yield'],  color='b', label = 'dividend history')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 dirty="0" err="1">
                <a:solidFill>
                  <a:srgbClr val="0000FF"/>
                </a:solidFill>
                <a:latin typeface="돋움"/>
                <a:ea typeface="돋움"/>
              </a:rPr>
              <a:t>plt.axhline</a:t>
            </a:r>
            <a:r>
              <a:rPr lang="en-US" altLang="ko-KR" sz="975" spc="81" dirty="0">
                <a:solidFill>
                  <a:srgbClr val="0000FF"/>
                </a:solidFill>
                <a:latin typeface="돋움"/>
                <a:ea typeface="돋움"/>
              </a:rPr>
              <a:t>(y=</a:t>
            </a:r>
            <a:r>
              <a:rPr lang="en-US" altLang="ko-KR" sz="975" spc="81" dirty="0" err="1">
                <a:solidFill>
                  <a:srgbClr val="0000FF"/>
                </a:solidFill>
                <a:latin typeface="돋움"/>
                <a:ea typeface="돋움"/>
              </a:rPr>
              <a:t>div_min</a:t>
            </a:r>
            <a:r>
              <a:rPr lang="en-US" altLang="ko-KR" sz="975" spc="81" dirty="0">
                <a:solidFill>
                  <a:srgbClr val="0000FF"/>
                </a:solidFill>
                <a:latin typeface="돋움"/>
                <a:ea typeface="돋움"/>
              </a:rPr>
              <a:t>, color='y', </a:t>
            </a:r>
            <a:r>
              <a:rPr lang="en-US" altLang="ko-KR" sz="975" spc="81" dirty="0" err="1">
                <a:solidFill>
                  <a:srgbClr val="0000FF"/>
                </a:solidFill>
                <a:latin typeface="돋움"/>
                <a:ea typeface="돋움"/>
              </a:rPr>
              <a:t>linestyle</a:t>
            </a:r>
            <a:r>
              <a:rPr lang="en-US" altLang="ko-KR" sz="975" spc="81" dirty="0">
                <a:solidFill>
                  <a:srgbClr val="0000FF"/>
                </a:solidFill>
                <a:latin typeface="돋움"/>
                <a:ea typeface="돋움"/>
              </a:rPr>
              <a:t>='--', label='min div yield')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 dirty="0" err="1">
                <a:solidFill>
                  <a:srgbClr val="0000FF"/>
                </a:solidFill>
                <a:latin typeface="돋움"/>
                <a:ea typeface="돋움"/>
              </a:rPr>
              <a:t>plt.axhline</a:t>
            </a:r>
            <a:r>
              <a:rPr lang="en-US" altLang="ko-KR" sz="975" spc="81" dirty="0">
                <a:solidFill>
                  <a:srgbClr val="0000FF"/>
                </a:solidFill>
                <a:latin typeface="돋움"/>
                <a:ea typeface="돋움"/>
              </a:rPr>
              <a:t>(y=</a:t>
            </a:r>
            <a:r>
              <a:rPr lang="en-US" altLang="ko-KR" sz="975" spc="81" dirty="0" err="1">
                <a:solidFill>
                  <a:srgbClr val="0000FF"/>
                </a:solidFill>
                <a:latin typeface="돋움"/>
                <a:ea typeface="돋움"/>
              </a:rPr>
              <a:t>div_max</a:t>
            </a:r>
            <a:r>
              <a:rPr lang="en-US" altLang="ko-KR" sz="975" spc="81" dirty="0">
                <a:solidFill>
                  <a:srgbClr val="0000FF"/>
                </a:solidFill>
                <a:latin typeface="돋움"/>
                <a:ea typeface="돋움"/>
              </a:rPr>
              <a:t>, color='r', </a:t>
            </a:r>
            <a:r>
              <a:rPr lang="en-US" altLang="ko-KR" sz="975" spc="81" dirty="0" err="1">
                <a:solidFill>
                  <a:srgbClr val="0000FF"/>
                </a:solidFill>
                <a:latin typeface="돋움"/>
                <a:ea typeface="돋움"/>
              </a:rPr>
              <a:t>linestyle</a:t>
            </a:r>
            <a:r>
              <a:rPr lang="en-US" altLang="ko-KR" sz="975" spc="81" dirty="0">
                <a:solidFill>
                  <a:srgbClr val="0000FF"/>
                </a:solidFill>
                <a:latin typeface="돋움"/>
                <a:ea typeface="돋움"/>
              </a:rPr>
              <a:t>='--', label='max div yield')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 dirty="0" err="1">
                <a:solidFill>
                  <a:srgbClr val="0000FF"/>
                </a:solidFill>
                <a:latin typeface="돋움"/>
                <a:ea typeface="돋움"/>
              </a:rPr>
              <a:t>plt.axhline</a:t>
            </a:r>
            <a:r>
              <a:rPr lang="en-US" altLang="ko-KR" sz="975" spc="81" dirty="0">
                <a:solidFill>
                  <a:srgbClr val="0000FF"/>
                </a:solidFill>
                <a:latin typeface="돋움"/>
                <a:ea typeface="돋움"/>
              </a:rPr>
              <a:t>(y=</a:t>
            </a:r>
            <a:r>
              <a:rPr lang="en-US" altLang="ko-KR" sz="975" spc="81" dirty="0" err="1">
                <a:solidFill>
                  <a:srgbClr val="0000FF"/>
                </a:solidFill>
                <a:latin typeface="돋움"/>
                <a:ea typeface="돋움"/>
              </a:rPr>
              <a:t>current_div_yield</a:t>
            </a:r>
            <a:r>
              <a:rPr lang="en-US" altLang="ko-KR" sz="975" spc="81" dirty="0">
                <a:solidFill>
                  <a:srgbClr val="0000FF"/>
                </a:solidFill>
                <a:latin typeface="돋움"/>
                <a:ea typeface="돋움"/>
              </a:rPr>
              <a:t>, color='g', </a:t>
            </a:r>
            <a:r>
              <a:rPr lang="en-US" altLang="ko-KR" sz="975" spc="81" dirty="0" err="1">
                <a:solidFill>
                  <a:srgbClr val="0000FF"/>
                </a:solidFill>
                <a:latin typeface="돋움"/>
                <a:ea typeface="돋움"/>
              </a:rPr>
              <a:t>linestyle</a:t>
            </a:r>
            <a:r>
              <a:rPr lang="en-US" altLang="ko-KR" sz="975" spc="81" dirty="0">
                <a:solidFill>
                  <a:srgbClr val="0000FF"/>
                </a:solidFill>
                <a:latin typeface="돋움"/>
                <a:ea typeface="돋움"/>
              </a:rPr>
              <a:t>='--', label='current div yield')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 dirty="0" err="1">
                <a:solidFill>
                  <a:srgbClr val="0000FF"/>
                </a:solidFill>
                <a:latin typeface="돋움"/>
                <a:ea typeface="돋움"/>
              </a:rPr>
              <a:t>plt.title</a:t>
            </a:r>
            <a:r>
              <a:rPr lang="en-US" altLang="ko-KR" sz="975" spc="81" dirty="0">
                <a:solidFill>
                  <a:srgbClr val="0000FF"/>
                </a:solidFill>
                <a:latin typeface="돋움"/>
                <a:ea typeface="돋움"/>
              </a:rPr>
              <a:t>(f'{TICKER} dividend analysis')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 dirty="0" err="1">
                <a:solidFill>
                  <a:srgbClr val="0000FF"/>
                </a:solidFill>
                <a:latin typeface="돋움"/>
                <a:ea typeface="돋움"/>
              </a:rPr>
              <a:t>plt.xlabel</a:t>
            </a:r>
            <a:r>
              <a:rPr lang="en-US" altLang="ko-KR" sz="975" spc="81" dirty="0">
                <a:solidFill>
                  <a:srgbClr val="0000FF"/>
                </a:solidFill>
                <a:latin typeface="돋움"/>
                <a:ea typeface="돋움"/>
              </a:rPr>
              <a:t>('year')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 dirty="0" err="1">
                <a:solidFill>
                  <a:srgbClr val="0000FF"/>
                </a:solidFill>
                <a:latin typeface="돋움"/>
                <a:ea typeface="돋움"/>
              </a:rPr>
              <a:t>plt.ylabel</a:t>
            </a:r>
            <a:r>
              <a:rPr lang="en-US" altLang="ko-KR" sz="975" spc="81" dirty="0">
                <a:solidFill>
                  <a:srgbClr val="0000FF"/>
                </a:solidFill>
                <a:latin typeface="돋움"/>
                <a:ea typeface="돋움"/>
              </a:rPr>
              <a:t>('dividend yield')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 dirty="0" err="1">
                <a:solidFill>
                  <a:srgbClr val="0000FF"/>
                </a:solidFill>
                <a:latin typeface="돋움"/>
                <a:ea typeface="돋움"/>
              </a:rPr>
              <a:t>plt.legend</a:t>
            </a:r>
            <a:r>
              <a:rPr lang="en-US" altLang="ko-KR" sz="975" spc="81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 dirty="0" err="1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lang="en-US" altLang="ko-KR" sz="975" spc="81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 dirty="0">
                <a:solidFill>
                  <a:schemeClr val="dk1"/>
                </a:solidFill>
                <a:latin typeface="돋움"/>
                <a:ea typeface="돋움"/>
              </a:rPr>
              <a:t>이렇게 시각화를 하니까 매수할지 매도할지 아니면 </a:t>
            </a:r>
            <a:r>
              <a:rPr lang="ko-KR" altLang="en-US" sz="975" spc="81" dirty="0">
                <a:solidFill>
                  <a:schemeClr val="dk1"/>
                </a:solidFill>
                <a:latin typeface="돋움"/>
                <a:ea typeface="돋움"/>
              </a:rPr>
              <a:t>유보할지 </a:t>
            </a:r>
            <a:r>
              <a:rPr lang="ko-KR" altLang="en-US" sz="975" spc="81" dirty="0">
                <a:solidFill>
                  <a:schemeClr val="dk1"/>
                </a:solidFill>
                <a:latin typeface="돋움"/>
                <a:ea typeface="돋움"/>
              </a:rPr>
              <a:t>투자 결정하기가 훨씬 쉽습니다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63721" y="4430869"/>
            <a:ext cx="4130556" cy="270653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 b="1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lang="ko-KR" altLang="en-US" sz="1463" b="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63" spc="-244">
                <a:solidFill>
                  <a:srgbClr val="000000"/>
                </a:solidFill>
                <a:latin typeface="맑은 고딕"/>
                <a:ea typeface="맑은 고딕"/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1105383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연습 삼아서 다른 주식도 확인해 보겠습니다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매수 점수가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92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점인 주식을 발견했습니다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티커는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‘AOS’, 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처음 보는 회사입니다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매수 후보에 선정합니다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그리고 구글링으로 회사 정보를 수집해야 되겠습니다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매수 점수가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-1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인 주식도 있습니다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티커는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“KO” 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코카콜라입니다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절대 사면 안 되겠죠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혹시 보유 중이고 수익구간이라면 매도를 고려해야 할 시점입니다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428" y="1870370"/>
            <a:ext cx="4457143" cy="29714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428" y="5812650"/>
            <a:ext cx="4457143" cy="29714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 b="1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lang="ko-KR" altLang="en-US" sz="1463" b="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63" spc="-244">
                <a:solidFill>
                  <a:srgbClr val="000000"/>
                </a:solidFill>
                <a:latin typeface="맑은 고딕"/>
                <a:ea typeface="맑은 고딕"/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2358831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rgbClr val="FF0000"/>
                </a:solidFill>
                <a:latin typeface="돋움"/>
                <a:ea typeface="돋움"/>
              </a:rPr>
              <a:t>이제 </a:t>
            </a:r>
            <a:r>
              <a:rPr lang="en-US" altLang="ko-KR" sz="975" spc="81">
                <a:solidFill>
                  <a:srgbClr val="FF0000"/>
                </a:solidFill>
                <a:latin typeface="돋움"/>
                <a:ea typeface="돋움"/>
              </a:rPr>
              <a:t>배당귀족주 리스트 전체에 대해서 매수 점수를 계산해 보겠습니다.</a:t>
            </a: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다운받은 배당귀족주 엑셀 파일을 쥬피터 노트북을 실행하는 폴더로 복사합니다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그리고 쥬피터 노트북에서 엑셀 파일을 읽을 수 있도록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openxyl 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모듈을 설치합니다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%pip install openpyxl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 b="1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lang="ko-KR" altLang="en-US" sz="1463" b="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63" spc="-244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0359" y="1778836"/>
            <a:ext cx="4917281" cy="317416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874808" y="2945930"/>
            <a:ext cx="965257" cy="93974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63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9753" y="5925556"/>
            <a:ext cx="4572800" cy="105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10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장에서 검증된 파이썬 코드를 함수로 만듭니다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def getBuyScore(ticker, periods=7):</a:t>
            </a:r>
          </a:p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try:</a:t>
            </a:r>
          </a:p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print(f'ticker = {ticker}')</a:t>
            </a:r>
          </a:p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stock_basic_info = yf.Ticker(ticker).info</a:t>
            </a:r>
          </a:p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end_date = datetime.now().strftime("%Y-%m-%d")</a:t>
            </a:r>
          </a:p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start_date = (datetime.now() - relativedelta(years=periods)).strftime("%Y-%m-%d")</a:t>
            </a:r>
          </a:p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dividends = stock_info.get_dividends(ticker, start_date=start_date, end_date=end_date)</a:t>
            </a:r>
          </a:p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result = dividends.drop('ticker', axis=1)</a:t>
            </a:r>
          </a:p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stock_data = yf.download(ticker, start_date, end_date)</a:t>
            </a:r>
          </a:p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df_close_price = stock_data.loc[dividends.index]['Close']</a:t>
            </a:r>
          </a:p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result['close'] = df_close_price</a:t>
            </a:r>
          </a:p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div_freq = round(len(result.index)/periods)</a:t>
            </a:r>
          </a:p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result['div yield'] = round(result['dividend']*div_freq / result['close'] * 100, 2)</a:t>
            </a:r>
          </a:p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div_min = min(result['div yield'])</a:t>
            </a:r>
          </a:p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div_max = max(result['div yield'])</a:t>
            </a:r>
          </a:p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buy_price = result['dividend'][-1] * div_freq * 100 / div_min</a:t>
            </a:r>
          </a:p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sell_price = result['dividend'][-1] * div_freq * 100 / div_max</a:t>
            </a:r>
          </a:p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current_datetime = datetime.strptime(end_date, "%Y-%m-%d")</a:t>
            </a:r>
          </a:p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current_price = stock_data.iloc[-1]['Close']</a:t>
            </a:r>
          </a:p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last_dividend = result.iloc[-1]['dividend']</a:t>
            </a:r>
          </a:p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current_dividend = last_dividend * div_freq</a:t>
            </a:r>
          </a:p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current_div_yield = round(current_dividend/current_price*100, 2)</a:t>
            </a:r>
          </a:p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buy_score = calculate_buy_score(current_div_yield, div_min, div_max)</a:t>
            </a:r>
          </a:p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return cur_div, cur_div_yield, buy_score </a:t>
            </a:r>
          </a:p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except Exception as e:</a:t>
            </a:r>
          </a:p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raise(e)</a:t>
            </a: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를 입력하면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cur_div, cur_div_yield, buy_score 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를 리턴합니다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 b="1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lang="ko-KR" altLang="en-US" sz="1463" b="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63" spc="-244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2171872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배당귀족주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엑셀 파일을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데이터프레임으로 읽어 옵니다.​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import pandas as pd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stock_df=  pd.read_excel('dividend_aristocrats.xlsx')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stock_df.head(3)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정상적으로 로딩이 되었습니다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우리가 필요한 데이터는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‘Ticker’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열입니다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tickers = stock_df['Ticker']</a:t>
            </a: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for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문을 이용해서 매수 점수를 계산하고 리스트에 저장하겠습니다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start = time.time()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new_tickers = []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cur_divs = []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cur_div_yields = []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buy_scores = []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for ticker in tickers: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try: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cur_div, cur_div_yield, buy_score = getBuyScore(ticker)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new_tickers.append(ticker)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cur_divs.append(cur_div)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cur_div_yields.append(cur_div_yield)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buy_scores.append(buy_score)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except Exception as e: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print(e)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end = time.time()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print(f'{end - start} seconds')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 b="1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lang="ko-KR" altLang="en-US" sz="1463" b="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63" spc="-244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9453" y="1860004"/>
            <a:ext cx="5059095" cy="16743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9370" y="4154413"/>
            <a:ext cx="4944449" cy="128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41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for 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문을 실행시킵니다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시간이 조금 걸립니다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계산하는데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262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초 걸렸습니다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결과를 데이터프레임으로 만듭니다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result = pd.DataFrame({'ticker': new_tickers,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                    'annual dividend':cur_divs, 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                    'dividend yield': cur_div_yields,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                            'buy score': buy_scores})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buy score 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순으로 내림차순 정렬해 보겠습니다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result_sorted = result.sort_values('buy score', ascending=False)</a:t>
            </a: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 b="1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lang="ko-KR" altLang="en-US" sz="1463" b="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63" spc="-244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2938" y="1251476"/>
            <a:ext cx="5572125" cy="138188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4892" y="4305111"/>
            <a:ext cx="4986017" cy="220203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7134" y="7288090"/>
            <a:ext cx="4961508" cy="23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25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 b="1">
                <a:solidFill>
                  <a:schemeClr val="dk1"/>
                </a:solidFill>
                <a:latin typeface="맑은 고딕"/>
                <a:ea typeface="맑은 고딕"/>
              </a:rPr>
              <a:t>1.</a:t>
            </a:r>
            <a:r>
              <a:rPr lang="ko-KR" altLang="en-US" sz="1463" b="1">
                <a:solidFill>
                  <a:schemeClr val="dk1"/>
                </a:solidFill>
                <a:latin typeface="맑은 고딕"/>
                <a:ea typeface="맑은 고딕"/>
              </a:rPr>
              <a:t> 배당 가치 투자 전략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833474" y="899513"/>
            <a:ext cx="5191050" cy="921389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 defTabSz="742950">
              <a:lnSpc>
                <a:spcPct val="150000"/>
              </a:lnSpc>
              <a:defRPr/>
            </a:pP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좋은 회사의 주식을 싸게 사서 비싸게 팔아라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~”</a:t>
            </a: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 dirty="0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 dirty="0">
                <a:solidFill>
                  <a:schemeClr val="dk1"/>
                </a:solidFill>
                <a:latin typeface="돋움"/>
                <a:ea typeface="돋움"/>
              </a:rPr>
              <a:t>누구나 아는 주식 투자의 기본 원리입니다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그러나 실전에서는 대부분 실패합니다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왜 그럴까요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 dirty="0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 dirty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좋은 회사를 고르기가 어렵기 때문입니다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더군다나 직장인이 퇴근 후에 매크로를 공부하고 유망한 산업에서 미래에 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등할 기업을 찾기란 짚더미에서 바늘 찾기입니다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 dirty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싼 가격이 얼마이고 비싼 가격이 얼마인지 모르기 때문입니다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설사 유망한 기업을 찾았다고 해도 현재 가격이 싼 가격인지 비싼 가격인지 평가할 방법도 없습니다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 dirty="0">
                <a:solidFill>
                  <a:schemeClr val="dk1"/>
                </a:solidFill>
                <a:latin typeface="돋움"/>
                <a:ea typeface="돋움"/>
              </a:rPr>
              <a:t>하지만 실망하지 마세요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우리같은 평범한 직장인도 좋은 회사를 싸게 사서 비싸게 팔 수 있는 방법이 있습니다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 dirty="0">
                <a:solidFill>
                  <a:schemeClr val="dk1"/>
                </a:solidFill>
                <a:latin typeface="돋움"/>
                <a:ea typeface="돋움"/>
              </a:rPr>
              <a:t>바로 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배당 가치 투자법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 dirty="0">
                <a:solidFill>
                  <a:schemeClr val="dk1"/>
                </a:solidFill>
                <a:latin typeface="돋움"/>
                <a:ea typeface="돋움"/>
              </a:rPr>
              <a:t>주식 시장의 원조라고 할 수 있는 미국에서는 이미 배당 가치 투자가 지수 투자보다 수익률이 높다는 것은 이미 증명되었습니다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 dirty="0">
                <a:solidFill>
                  <a:schemeClr val="dk1"/>
                </a:solidFill>
                <a:latin typeface="돋움"/>
                <a:ea typeface="돋움"/>
              </a:rPr>
              <a:t>파란 선은 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Dividend Aristocrats,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한국말로 번역하면 배당 귀족주이고 빨간 선은 미국의 대표 지수인 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수익률입니다</a:t>
            </a:r>
            <a:r>
              <a:rPr lang="en-US" altLang="ko-KR" sz="975" spc="8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3128" y="6283337"/>
            <a:ext cx="5231743" cy="345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3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의미없는 인덱스를 없애고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로 바꿉니다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result_sorted.index = result_sorted['ticker']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result_sorted.drop('ticker', axis=1, inplace=True)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이제 그래프로 그려서 확인해 보겠습니다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plt.figure(figsize=(18,6))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result_sorted['buy score'].plot(kind='bar')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드디어 끝났습니다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매수 점수가 높은 주식들을 매수 후보로 결정하면 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 b="1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lang="ko-KR" altLang="en-US" sz="1463" b="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63" spc="-244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0595" y="1669983"/>
            <a:ext cx="4836488" cy="25984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7837" y="5909751"/>
            <a:ext cx="5002326" cy="257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82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티커가 잘 안 보입니다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매수 점수가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80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점 이상인 것만 다시 그려 보겠습니다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result_sorted[result_sorted['buy score'] &gt; 80].plot(kind='bar')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rgbClr val="FF0000"/>
                </a:solidFill>
                <a:latin typeface="돋움"/>
                <a:ea typeface="돋움"/>
              </a:rPr>
              <a:t>매수 점수가 높은 주식들 중 </a:t>
            </a:r>
            <a:r>
              <a:rPr lang="en-US" altLang="ko-KR" sz="975" spc="81">
                <a:solidFill>
                  <a:srgbClr val="FF0000"/>
                </a:solidFill>
                <a:latin typeface="돋움"/>
                <a:ea typeface="돋움"/>
              </a:rPr>
              <a:t>ROE</a:t>
            </a:r>
            <a:r>
              <a:rPr lang="ko-KR" altLang="en-US" sz="975" spc="81">
                <a:solidFill>
                  <a:srgbClr val="FF0000"/>
                </a:solidFill>
                <a:latin typeface="돋움"/>
                <a:ea typeface="돋움"/>
              </a:rPr>
              <a:t>가 최소 </a:t>
            </a:r>
            <a:r>
              <a:rPr lang="en-US" altLang="ko-KR" sz="975" spc="81">
                <a:solidFill>
                  <a:srgbClr val="FF0000"/>
                </a:solidFill>
                <a:latin typeface="돋움"/>
                <a:ea typeface="돋움"/>
              </a:rPr>
              <a:t>10</a:t>
            </a:r>
            <a:r>
              <a:rPr lang="ko-KR" altLang="en-US" sz="975" spc="81">
                <a:solidFill>
                  <a:srgbClr val="FF0000"/>
                </a:solidFill>
                <a:latin typeface="돋움"/>
                <a:ea typeface="돋움"/>
              </a:rPr>
              <a:t>이상</a:t>
            </a:r>
            <a:r>
              <a:rPr lang="en-US" altLang="ko-KR" sz="975" spc="81">
                <a:solidFill>
                  <a:srgbClr val="FF0000"/>
                </a:solidFill>
                <a:latin typeface="돋움"/>
                <a:ea typeface="돋움"/>
              </a:rPr>
              <a:t>, Payout Ratio</a:t>
            </a:r>
            <a:r>
              <a:rPr lang="ko-KR" altLang="en-US" sz="975" spc="81">
                <a:solidFill>
                  <a:srgbClr val="FF0000"/>
                </a:solidFill>
                <a:latin typeface="돋움"/>
                <a:ea typeface="돋움"/>
              </a:rPr>
              <a:t>가 </a:t>
            </a:r>
            <a:r>
              <a:rPr lang="en-US" altLang="ko-KR" sz="975" spc="81">
                <a:solidFill>
                  <a:srgbClr val="FF0000"/>
                </a:solidFill>
                <a:latin typeface="돋움"/>
                <a:ea typeface="돋움"/>
              </a:rPr>
              <a:t>40~60%</a:t>
            </a:r>
            <a:r>
              <a:rPr lang="ko-KR" altLang="en-US" sz="975" spc="81">
                <a:solidFill>
                  <a:srgbClr val="FF0000"/>
                </a:solidFill>
                <a:latin typeface="돋움"/>
                <a:ea typeface="돋움"/>
              </a:rPr>
              <a:t> 정도 되는 주식을 매수 대상으로 고려해 볼 수 있습니다</a:t>
            </a:r>
            <a:r>
              <a:rPr lang="en-US" altLang="ko-KR" sz="975" spc="81">
                <a:solidFill>
                  <a:srgbClr val="FF0000"/>
                </a:solidFill>
                <a:latin typeface="돋움"/>
                <a:ea typeface="돋움"/>
              </a:rPr>
              <a:t>.</a:t>
            </a: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FF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 b="1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lang="ko-KR" altLang="en-US" sz="1463" b="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63" spc="-244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6576" y="1943985"/>
            <a:ext cx="4848890" cy="296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9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b="1" spc="81">
                <a:solidFill>
                  <a:schemeClr val="dk1"/>
                </a:solidFill>
                <a:latin typeface="돋움"/>
                <a:ea typeface="돋움"/>
              </a:rPr>
              <a:t>미국 주식은 무료로 백테스트할 수 있습니다</a:t>
            </a:r>
            <a:r>
              <a:rPr lang="en-US" altLang="ko-KR" sz="975" b="1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백테스트란 과거 수익률을 확인하는 방법입니다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포트폴리오를 구성했다면 과거 데이터로 수익률을 확인해 보세요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포트폴리오 비주얼라이저를 이용하면 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975" u="sng">
                <a:hlinkClick r:id="rId2"/>
              </a:rPr>
              <a:t>https://www.portfoliovisualizer.com/</a:t>
            </a:r>
            <a:endParaRPr lang="en-US" altLang="ko-KR" sz="975" u="sng"/>
          </a:p>
          <a:p>
            <a:pPr lvl="0" algn="just">
              <a:lnSpc>
                <a:spcPct val="150000"/>
              </a:lnSpc>
              <a:defRPr/>
            </a:pPr>
            <a:endParaRPr lang="en-US" altLang="ko-KR" sz="975" u="sng"/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투자 기간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투자금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그리고 배당 재투자 옵션을 설정합니다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975" u="sng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u="sng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u="sng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u="sng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u="sng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u="sng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u="sng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Portfolio Assets에 포트폴리오의 Ticker와 비중을 입력합니다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975" u="sng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u="sng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u="sng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u="sng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u="sng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실행하면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1~2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초 안에 투자 결과를 확인할 수 있습니다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975" u="sng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u="sng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u="sng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u="sng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u="sng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u="sng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u="sng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u="sng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u="sng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u="sng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연평균 복리수익률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(CAGR)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도 중요하지만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Max Drawdown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도 눈여겨 보세요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보유 기간중 저만큼 손실이 발생할 수 있다는 겁니다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975" u="sng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자세한 사용 방법은 아래 페이지를 참고하시기 바랍니다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  <a:hlinkClick r:id="rId3"/>
              </a:rPr>
              <a:t>https://blog.naver.com/shawgibal/222916920688</a:t>
            </a: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u="sng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u="sng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u="sng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u="sng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marL="139303" indent="-139303" algn="just" defTabSz="7429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>
                <a:latin typeface="맑은 고딕"/>
                <a:ea typeface="맑은 고딕"/>
              </a:rPr>
              <a:t>04.</a:t>
            </a:r>
            <a:r>
              <a:rPr lang="ko-KR" altLang="en-US" sz="1463">
                <a:latin typeface="맑은 고딕"/>
                <a:ea typeface="맑은 고딕"/>
              </a:rPr>
              <a:t> 미국 </a:t>
            </a:r>
            <a:r>
              <a:rPr lang="ko-KR" altLang="en-US" sz="1463" spc="-244">
                <a:latin typeface="맑은 고딕"/>
                <a:ea typeface="맑은 고딕"/>
              </a:rPr>
              <a:t>배당 성장 투자 팁 </a:t>
            </a:r>
            <a:r>
              <a:rPr lang="en-US" altLang="ko-KR" sz="1463" spc="-244">
                <a:latin typeface="맑은 고딕"/>
                <a:ea typeface="맑은 고딕"/>
              </a:rPr>
              <a:t>-</a:t>
            </a:r>
            <a:r>
              <a:rPr lang="ko-KR" altLang="en-US" sz="1463" spc="-244">
                <a:latin typeface="맑은 고딕"/>
                <a:ea typeface="맑은 고딕"/>
              </a:rPr>
              <a:t> 백테스트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4249" y="2995994"/>
            <a:ext cx="5300813" cy="13141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52014" y="4811369"/>
            <a:ext cx="3930990" cy="9363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22630" y="6299667"/>
            <a:ext cx="4586450" cy="220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43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b="1" spc="81">
                <a:solidFill>
                  <a:schemeClr val="dk1"/>
                </a:solidFill>
                <a:latin typeface="돋움"/>
                <a:ea typeface="돋움"/>
              </a:rPr>
              <a:t>미국 주식은 양도세가 있습니다</a:t>
            </a:r>
            <a:r>
              <a:rPr lang="en-US" altLang="ko-KR" sz="975" b="1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만원을 초과하는 금액에 대하여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22%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양도소득세가 발생합니다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그래서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년에 한 번씩 반드시 최소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만원은 수익을 확정하세요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그래야 절세할 수 있습니다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저도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월이 끝나기 전에 일부 주식을 익절했습니다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이렇게 하면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만을 초과하는 약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294,000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원은 양도소득세 대상이 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그래서 마이너스 구간에 있는 종목을 일부 되팔아서 양도차익을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만원 이내로 줄였습니다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미국 주식 양도소득세 절세 관련한 세부 내용은 아래 글을 확인하시면 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  <a:hlinkClick r:id="rId2"/>
              </a:rPr>
              <a:t>https://blog.naver.com/shawgibal/222949463731</a:t>
            </a: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marL="139303" indent="-139303" algn="just" defTabSz="7429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>
                <a:latin typeface="맑은 고딕"/>
                <a:ea typeface="맑은 고딕"/>
              </a:rPr>
              <a:t>04.</a:t>
            </a:r>
            <a:r>
              <a:rPr lang="ko-KR" altLang="en-US" sz="1463">
                <a:latin typeface="맑은 고딕"/>
                <a:ea typeface="맑은 고딕"/>
              </a:rPr>
              <a:t> 미국 </a:t>
            </a:r>
            <a:r>
              <a:rPr lang="ko-KR" altLang="en-US" sz="1463" spc="-244">
                <a:latin typeface="맑은 고딕"/>
                <a:ea typeface="맑은 고딕"/>
              </a:rPr>
              <a:t>배당 성장 투자 팁 </a:t>
            </a:r>
            <a:r>
              <a:rPr lang="en-US" altLang="ko-KR" sz="1463" spc="-244">
                <a:latin typeface="맑은 고딕"/>
                <a:ea typeface="맑은 고딕"/>
              </a:rPr>
              <a:t>-</a:t>
            </a:r>
            <a:r>
              <a:rPr lang="ko-KR" altLang="en-US" sz="1463" spc="-244">
                <a:latin typeface="맑은 고딕"/>
                <a:ea typeface="맑은 고딕"/>
              </a:rPr>
              <a:t> 양도소득세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8284" y="2403881"/>
            <a:ext cx="5321432" cy="2549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1577" y="5378890"/>
            <a:ext cx="5076996" cy="278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11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ko-KR" altLang="en-US" sz="975" b="1" spc="81">
                <a:solidFill>
                  <a:schemeClr val="dk1"/>
                </a:solidFill>
                <a:latin typeface="돋움"/>
                <a:ea typeface="돋움"/>
              </a:rPr>
              <a:t>그리고 가장 중요한 투자 원칙은 </a:t>
            </a:r>
            <a:r>
              <a:rPr lang="en-US" altLang="ko-KR" sz="975" b="1" spc="81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975" b="1" spc="81">
                <a:solidFill>
                  <a:schemeClr val="dk1"/>
                </a:solidFill>
                <a:latin typeface="돋움"/>
                <a:ea typeface="돋움"/>
              </a:rPr>
              <a:t>지금 바로 시작해야 한다</a:t>
            </a:r>
            <a:r>
              <a:rPr lang="en-US" altLang="ko-KR" sz="975" b="1" spc="81">
                <a:solidFill>
                  <a:schemeClr val="dk1"/>
                </a:solidFill>
                <a:latin typeface="돋움"/>
                <a:ea typeface="돋움"/>
              </a:rPr>
              <a:t>~”</a:t>
            </a:r>
            <a:r>
              <a:rPr lang="ko-KR" altLang="en-US" sz="975" b="1" spc="81">
                <a:solidFill>
                  <a:schemeClr val="dk1"/>
                </a:solidFill>
                <a:latin typeface="돋움"/>
                <a:ea typeface="돋움"/>
              </a:rPr>
              <a:t>는 겁니다</a:t>
            </a:r>
            <a:r>
              <a:rPr lang="en-US" altLang="ko-KR" sz="975" b="1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배당 성장 투자의 핵심은 복리수익이고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복리의 마법은 시간이 지날수록 강력해집니다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복리의 법칙은 세계 8대 불가사의 중의 하나다.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”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- 알버트 아인슈타인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-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마지막으로 퀴즈를 풀어 보겠습니다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만일, 1억을 투자해서 복리 수익률 10%를 올릴 수 있다면 원금이 2배가 되는데 걸리는 시간은 얼마일까요?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10년일까요? 당연히 아닙니다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약 7.2년이면 투자금이 2배가 되어 총 자산이 2억이 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14.4년 후에는 4억이 되고 21.6년 후에는 8억이 되고 28.8년 후에는 16억이 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여러분이 30살에 1억을 모아서 10%의 수익률을 꾸준히 올릴 수 있다면 60살에 총 자산은 대략 16억원이 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marL="139303" indent="-139303" algn="just" defTabSz="7429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marL="139303" indent="-139303" algn="just" defTabSz="7429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marL="139303" indent="-139303" algn="just" defTabSz="7429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marL="139303" indent="-139303" algn="just" defTabSz="7429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marL="139303" indent="-139303" algn="just" defTabSz="7429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marL="139303" indent="-139303" algn="just" defTabSz="7429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marL="139303" indent="-139303" algn="just" defTabSz="7429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marL="139303" indent="-139303" algn="just" defTabSz="7429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marL="139303" indent="-139303" algn="just" defTabSz="7429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marL="139303" indent="-139303" algn="just" defTabSz="7429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이것이 그 유명한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72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의 법칙입니다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성투하시길 기원합니다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>
                <a:latin typeface="맑은 고딕"/>
                <a:ea typeface="맑은 고딕"/>
              </a:rPr>
              <a:t>05.</a:t>
            </a:r>
            <a:r>
              <a:rPr lang="ko-KR" altLang="en-US" sz="1463">
                <a:latin typeface="맑은 고딕"/>
                <a:ea typeface="맑은 고딕"/>
              </a:rPr>
              <a:t> </a:t>
            </a:r>
            <a:r>
              <a:rPr lang="ko-KR" altLang="en-US" sz="1463" spc="-244">
                <a:latin typeface="맑은 고딕"/>
                <a:ea typeface="맑은 고딕"/>
              </a:rPr>
              <a:t>마치며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5590" y="6489737"/>
            <a:ext cx="4268938" cy="214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19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833475" y="899519"/>
            <a:ext cx="5191050" cy="5268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rgbClr val="404040"/>
                </a:solidFill>
                <a:latin typeface="돋움체"/>
                <a:ea typeface="돋움체"/>
              </a:rPr>
              <a:t>이 자료는 대한민국 저작권법의 보호를 받습니다. 작성된 모든 내용의 권리는 작성자에게 있으며, 작성자의 동의 없는 사용이 금지됩니다.</a:t>
            </a: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rgbClr val="404040"/>
              </a:solidFill>
              <a:latin typeface="돋움체"/>
              <a:ea typeface="돋움체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rgbClr val="404040"/>
                </a:solidFill>
                <a:latin typeface="돋움체"/>
                <a:ea typeface="돋움체"/>
              </a:rPr>
              <a:t>본 자료의 일부 혹은 전체 내용을 무단으로 복제/배포하거나 2차적 저작물로 재편집하는 경우, 5년 이하의 징역 또는 5천만원 이하의 벌금과 민사상 손해배상을 청구합니다.</a:t>
            </a: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rgbClr val="404040"/>
              </a:solidFill>
              <a:latin typeface="돋움체"/>
              <a:ea typeface="돋움체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rgbClr val="404040"/>
                </a:solidFill>
                <a:latin typeface="돋움체"/>
                <a:ea typeface="돋움체"/>
              </a:rPr>
              <a:t>※ 저작권법 제 30조(사적이용을 위한 복제)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rgbClr val="404040"/>
                </a:solidFill>
                <a:latin typeface="돋움체"/>
                <a:ea typeface="돋움체"/>
              </a:rPr>
              <a:t>공표된 저작물을 영리를 목적으로 하지 아니하고, 개인적으로 이용하거나 가정 및 이에 준하는 한정된 범위 안에서 이용하는 경우에는 그 이용자는 이를 복제할 수 있다. 다만, 공중의 사용에 제공하기 위하여 설치된 복사기기에 의한 복제는 그러지 아니하다.</a:t>
            </a: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rgbClr val="404040"/>
              </a:solidFill>
              <a:latin typeface="돋움체"/>
              <a:ea typeface="돋움체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rgbClr val="404040"/>
                </a:solidFill>
                <a:latin typeface="돋움체"/>
                <a:ea typeface="돋움체"/>
              </a:rPr>
              <a:t>※ 저작권법 제 136조(벌칙)의 ① 다음 각 호의 어느 하나에 해당하는 자는 5년 이하의 징역 또는 5천만원 이하의 벌금에 처하거나 이를 병과할 수 있다.</a:t>
            </a: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rgbClr val="404040"/>
              </a:solidFill>
              <a:latin typeface="돋움체"/>
              <a:ea typeface="돋움체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rgbClr val="404040"/>
                </a:solidFill>
                <a:latin typeface="돋움체"/>
                <a:ea typeface="돋움체"/>
              </a:rPr>
              <a:t>지적재산권 및 이 법에 따라 보호되는 재산적 권리(제93조에 따른 권리는 제외한다)를 복제, 공연, 공중송신, 전시, 배포, 대여, 2차적 저작물 작성의 방법으로 침해한 자</a:t>
            </a: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rgbClr val="404040"/>
              </a:solidFill>
              <a:latin typeface="돋움체"/>
              <a:ea typeface="돋움체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rgbClr val="404040"/>
                </a:solidFill>
                <a:latin typeface="돋움체"/>
                <a:ea typeface="돋움체"/>
              </a:rPr>
              <a:t>※ 민법 제750조(불법행위의 내용)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rgbClr val="404040"/>
                </a:solidFill>
                <a:latin typeface="돋움체"/>
                <a:ea typeface="돋움체"/>
              </a:rPr>
              <a:t>고의 또는 과실로 인한 위법행위로 타인에게 손해를 가한 자는 그 손해를 배상할 책임이 있다.</a:t>
            </a:r>
          </a:p>
        </p:txBody>
      </p:sp>
    </p:spTree>
    <p:extLst>
      <p:ext uri="{BB962C8B-B14F-4D97-AF65-F5344CB8AC3E}">
        <p14:creationId xmlns:p14="http://schemas.microsoft.com/office/powerpoint/2010/main" val="165190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833474" y="899517"/>
            <a:ext cx="5191050" cy="876502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배당귀족주란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25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년 이상 배당을 인상한 기업들이죠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과거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년 기준으로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연평균 복리 수익률은 약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13%,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배당귀족주는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14%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원금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억원을 투자해서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년 동안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14%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복리 수익을 올리면 최종 평가금액이 얼마인가요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3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억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천만원입니다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만일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5%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예금 상품에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년간 묻어 두면 얼마가 될까요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억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6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천입니다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2558" y="2660725"/>
            <a:ext cx="4625869" cy="27168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59041" y="6350965"/>
            <a:ext cx="5011559" cy="305479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 b="1">
                <a:solidFill>
                  <a:srgbClr val="000000"/>
                </a:solidFill>
                <a:latin typeface="맑은 고딕"/>
                <a:ea typeface="맑은 고딕"/>
              </a:rPr>
              <a:t>1.</a:t>
            </a:r>
            <a:r>
              <a:rPr lang="ko-KR" altLang="en-US" sz="1463" b="1">
                <a:solidFill>
                  <a:srgbClr val="000000"/>
                </a:solidFill>
                <a:latin typeface="맑은 고딕"/>
                <a:ea typeface="맑은 고딕"/>
              </a:rPr>
              <a:t> 배당 가치 투자 전략</a:t>
            </a:r>
          </a:p>
        </p:txBody>
      </p:sp>
    </p:spTree>
    <p:extLst>
      <p:ext uri="{BB962C8B-B14F-4D97-AF65-F5344CB8AC3E}">
        <p14:creationId xmlns:p14="http://schemas.microsoft.com/office/powerpoint/2010/main" val="239904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4" y="899518"/>
            <a:ext cx="5191050" cy="317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TextBox 13"/>
          <p:cNvSpPr txBox="1"/>
          <p:nvPr/>
        </p:nvSpPr>
        <p:spPr>
          <a:xfrm>
            <a:off x="833474" y="899517"/>
            <a:ext cx="5191050" cy="7519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물론 과거 수익률이 미래 수익률을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100%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보장하지는 않습니다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그렇게 될 확률이 높다는 겁니다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여기서 핵심은 이런 겁니다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ctr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배당은 투자 수익과 밀접한 상관관계가 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”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이제 배당 가치 투자 전략에 대해서 설명해 보겠습니다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좋은 회사를 선정합니다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전문 용어로 블루칩 주식이라고 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139230" indent="-139230" algn="just" defTabSz="7429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marL="139230" indent="-139230" algn="just" defTabSz="7429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975" spc="81">
                <a:solidFill>
                  <a:srgbClr val="9C3B00"/>
                </a:solidFill>
                <a:latin typeface="돋움"/>
                <a:ea typeface="돋움"/>
              </a:rPr>
              <a:t>배당금 인상 – 지난 12년간 최소 5배 증가</a:t>
            </a:r>
          </a:p>
          <a:p>
            <a:pPr marL="139230" indent="-139230" algn="just" defTabSz="7429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975" spc="81">
                <a:solidFill>
                  <a:srgbClr val="9C3B00"/>
                </a:solidFill>
                <a:latin typeface="돋움"/>
                <a:ea typeface="돋움"/>
              </a:rPr>
              <a:t>S&amp;P 품질 순위 – "A" 등급 이상</a:t>
            </a:r>
          </a:p>
          <a:p>
            <a:pPr marL="139230" indent="-139230" algn="just" defTabSz="7429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975" spc="81">
                <a:solidFill>
                  <a:srgbClr val="9C3B00"/>
                </a:solidFill>
                <a:latin typeface="돋움"/>
                <a:ea typeface="돋움"/>
              </a:rPr>
              <a:t>유동성 – 최소 500만 주 발행</a:t>
            </a:r>
          </a:p>
          <a:p>
            <a:pPr marL="139230" indent="-139230" algn="just" defTabSz="7429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975" spc="81">
                <a:solidFill>
                  <a:srgbClr val="9C3B00"/>
                </a:solidFill>
                <a:latin typeface="돋움"/>
                <a:ea typeface="돋움"/>
              </a:rPr>
              <a:t>유동성 – 최소 80개 기관 투자자</a:t>
            </a:r>
          </a:p>
          <a:p>
            <a:pPr marL="139230" indent="-139230" algn="just" defTabSz="7429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975" spc="81">
                <a:solidFill>
                  <a:srgbClr val="9C3B00"/>
                </a:solidFill>
                <a:latin typeface="돋움"/>
                <a:ea typeface="돋움"/>
              </a:rPr>
              <a:t>연속 배당 - 최소 25년 연속</a:t>
            </a:r>
          </a:p>
          <a:p>
            <a:pPr marL="139230" indent="-139230" algn="just" defTabSz="7429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975" spc="81">
                <a:solidFill>
                  <a:srgbClr val="9C3B00"/>
                </a:solidFill>
                <a:latin typeface="돋움"/>
                <a:ea typeface="돋움"/>
              </a:rPr>
              <a:t>수입 – 지난 12년 중 7년 동안 개선</a:t>
            </a:r>
          </a:p>
          <a:p>
            <a:pPr marL="139230" indent="-139230" algn="just" defTabSz="7429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배당수익률을 기준으로 매수 시점과 매매 시점을 찾는다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marL="139230" indent="-139230" algn="just" defTabSz="7429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975" spc="81">
                <a:solidFill>
                  <a:srgbClr val="9C3B00"/>
                </a:solidFill>
                <a:latin typeface="돋움"/>
                <a:ea typeface="돋움"/>
              </a:rPr>
              <a:t>배당수익률이</a:t>
            </a:r>
            <a:r>
              <a:rPr lang="ko-KR" altLang="en-US" sz="975" spc="81">
                <a:solidFill>
                  <a:srgbClr val="9C3B00"/>
                </a:solidFill>
                <a:latin typeface="돋움"/>
                <a:ea typeface="돋움"/>
              </a:rPr>
              <a:t> 역사적</a:t>
            </a:r>
            <a:r>
              <a:rPr lang="en-US" altLang="ko-KR" sz="975" spc="81">
                <a:solidFill>
                  <a:srgbClr val="9C3B00"/>
                </a:solidFill>
                <a:latin typeface="돋움"/>
                <a:ea typeface="돋움"/>
              </a:rPr>
              <a:t> 고점(주가 저점)일 때 매수한다.</a:t>
            </a:r>
          </a:p>
          <a:p>
            <a:pPr marL="139230" indent="-139230" algn="just" defTabSz="7429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975" spc="81">
                <a:solidFill>
                  <a:srgbClr val="9C3B00"/>
                </a:solidFill>
                <a:latin typeface="돋움"/>
                <a:ea typeface="돋움"/>
              </a:rPr>
              <a:t>배당수익률이 </a:t>
            </a:r>
            <a:r>
              <a:rPr lang="ko-KR" altLang="en-US" sz="975" spc="81">
                <a:solidFill>
                  <a:srgbClr val="9C3B00"/>
                </a:solidFill>
                <a:latin typeface="돋움"/>
                <a:ea typeface="돋움"/>
              </a:rPr>
              <a:t>역사적 </a:t>
            </a:r>
            <a:r>
              <a:rPr lang="en-US" altLang="ko-KR" sz="975" spc="81">
                <a:solidFill>
                  <a:srgbClr val="9C3B00"/>
                </a:solidFill>
                <a:latin typeface="돋움"/>
                <a:ea typeface="돋움"/>
              </a:rPr>
              <a:t>저점(주가 고점)일 때 매도한다.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배당수익률은 어떻게 계산하나요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marL="139230" indent="-13923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975" spc="81">
                <a:solidFill>
                  <a:srgbClr val="9C3B00"/>
                </a:solidFill>
                <a:latin typeface="돋움"/>
                <a:ea typeface="돋움"/>
              </a:rPr>
              <a:t>배당수익률 </a:t>
            </a:r>
            <a:r>
              <a:rPr lang="en-US" altLang="ko-KR" sz="975" spc="81">
                <a:solidFill>
                  <a:srgbClr val="9C3B00"/>
                </a:solidFill>
                <a:latin typeface="돋움"/>
                <a:ea typeface="돋움"/>
              </a:rPr>
              <a:t>=</a:t>
            </a:r>
            <a:r>
              <a:rPr lang="ko-KR" altLang="en-US" sz="975" spc="81">
                <a:solidFill>
                  <a:srgbClr val="9C3B00"/>
                </a:solidFill>
                <a:latin typeface="돋움"/>
                <a:ea typeface="돋움"/>
              </a:rPr>
              <a:t> 배당금</a:t>
            </a:r>
            <a:r>
              <a:rPr lang="en-US" altLang="ko-KR" sz="975" spc="81">
                <a:solidFill>
                  <a:srgbClr val="9C3B00"/>
                </a:solidFill>
                <a:latin typeface="돋움"/>
                <a:ea typeface="돋움"/>
              </a:rPr>
              <a:t>/</a:t>
            </a:r>
            <a:r>
              <a:rPr lang="ko-KR" altLang="en-US" sz="975" spc="81">
                <a:solidFill>
                  <a:srgbClr val="9C3B00"/>
                </a:solidFill>
                <a:latin typeface="돋움"/>
                <a:ea typeface="돋움"/>
              </a:rPr>
              <a:t>주가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따라서 배당수익률이 높으면 주가가 싼 거고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배당수익률이 낮으면 주가가 높은 상태입니다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 b="1">
                <a:solidFill>
                  <a:srgbClr val="000000"/>
                </a:solidFill>
                <a:latin typeface="맑은 고딕"/>
                <a:ea typeface="맑은 고딕"/>
              </a:rPr>
              <a:t>1.</a:t>
            </a:r>
            <a:r>
              <a:rPr lang="ko-KR" altLang="en-US" sz="1463" b="1">
                <a:solidFill>
                  <a:srgbClr val="000000"/>
                </a:solidFill>
                <a:latin typeface="맑은 고딕"/>
                <a:ea typeface="맑은 고딕"/>
              </a:rPr>
              <a:t> 배당 가치 투자 전략</a:t>
            </a:r>
          </a:p>
        </p:txBody>
      </p:sp>
    </p:spTree>
    <p:extLst>
      <p:ext uri="{BB962C8B-B14F-4D97-AF65-F5344CB8AC3E}">
        <p14:creationId xmlns:p14="http://schemas.microsoft.com/office/powerpoint/2010/main" val="3517045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4" y="899518"/>
            <a:ext cx="5191050" cy="317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b="1" spc="81">
                <a:solidFill>
                  <a:srgbClr val="000000"/>
                </a:solidFill>
                <a:latin typeface="돋움"/>
                <a:ea typeface="돋움"/>
              </a:rPr>
              <a:t>배당 성장 투자는 다음과 같은 특징이 있습니다</a:t>
            </a:r>
            <a:r>
              <a:rPr lang="en-US" altLang="ko-KR" sz="975" b="1" spc="81">
                <a:solidFill>
                  <a:srgbClr val="000000"/>
                </a:solidFill>
                <a:latin typeface="돋움"/>
                <a:ea typeface="돋움"/>
              </a:rPr>
              <a:t>.</a:t>
            </a:r>
          </a:p>
          <a:p>
            <a:pPr marL="139303" indent="-139303" algn="just" defTabSz="7429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975" spc="81">
                <a:solidFill>
                  <a:srgbClr val="000000"/>
                </a:solidFill>
                <a:latin typeface="돋움"/>
                <a:ea typeface="돋움"/>
              </a:rPr>
              <a:t>경기 침체기에도 큰 영향을 받지 않는다</a:t>
            </a:r>
            <a:r>
              <a:rPr lang="en-US" altLang="ko-KR" sz="975" spc="81">
                <a:solidFill>
                  <a:srgbClr val="000000"/>
                </a:solidFill>
                <a:latin typeface="돋움"/>
                <a:ea typeface="돋움"/>
              </a:rPr>
              <a:t>.</a:t>
            </a:r>
          </a:p>
          <a:p>
            <a:pPr marL="139303" indent="-139303" algn="just" defTabSz="7429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975" spc="81">
                <a:solidFill>
                  <a:srgbClr val="000000"/>
                </a:solidFill>
                <a:latin typeface="돋움"/>
                <a:ea typeface="돋움"/>
              </a:rPr>
              <a:t>채권과 비슷한 변동성으로</a:t>
            </a:r>
            <a:r>
              <a:rPr lang="en-US" altLang="ko-KR" sz="975" spc="81">
                <a:solidFill>
                  <a:srgbClr val="000000"/>
                </a:solidFill>
                <a:latin typeface="돋움"/>
                <a:ea typeface="돋움"/>
              </a:rPr>
              <a:t> </a:t>
            </a:r>
            <a:r>
              <a:rPr lang="ko-KR" altLang="en-US" sz="975" spc="81">
                <a:solidFill>
                  <a:srgbClr val="000000"/>
                </a:solidFill>
                <a:latin typeface="돋움"/>
                <a:ea typeface="돋움"/>
              </a:rPr>
              <a:t>주식의 수익률을 제공한다</a:t>
            </a:r>
            <a:r>
              <a:rPr lang="en-US" altLang="ko-KR" sz="975" spc="81">
                <a:solidFill>
                  <a:srgbClr val="000000"/>
                </a:solidFill>
                <a:latin typeface="돋움"/>
                <a:ea typeface="돋움"/>
              </a:rPr>
              <a:t>. (</a:t>
            </a:r>
            <a:r>
              <a:rPr lang="ko-KR" altLang="en-US" sz="975" spc="81">
                <a:solidFill>
                  <a:srgbClr val="000000"/>
                </a:solidFill>
                <a:latin typeface="돋움"/>
                <a:ea typeface="돋움"/>
              </a:rPr>
              <a:t>낮은 변동성 대비 높은 수익률 제공</a:t>
            </a:r>
            <a:r>
              <a:rPr lang="en-US" altLang="ko-KR" sz="975" spc="81">
                <a:solidFill>
                  <a:srgbClr val="000000"/>
                </a:solidFill>
                <a:latin typeface="돋움"/>
                <a:ea typeface="돋움"/>
              </a:rPr>
              <a:t>)</a:t>
            </a:r>
          </a:p>
          <a:p>
            <a:pPr marL="139303" indent="-139303" algn="just" defTabSz="7429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975" spc="81">
                <a:solidFill>
                  <a:srgbClr val="000000"/>
                </a:solidFill>
                <a:latin typeface="돋움"/>
                <a:ea typeface="돋움"/>
              </a:rPr>
              <a:t>물가상승률과 시장 수익률을 이긴다</a:t>
            </a:r>
            <a:r>
              <a:rPr lang="en-US" altLang="ko-KR" sz="975" spc="81">
                <a:solidFill>
                  <a:srgbClr val="000000"/>
                </a:solidFill>
                <a:latin typeface="돋움"/>
                <a:ea typeface="돋움"/>
              </a:rPr>
              <a:t>.</a:t>
            </a:r>
          </a:p>
          <a:p>
            <a:pPr marL="139303" indent="-139303" algn="just" defTabSz="7429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975" spc="81">
                <a:solidFill>
                  <a:srgbClr val="000000"/>
                </a:solidFill>
                <a:latin typeface="돋움"/>
                <a:ea typeface="돋움"/>
              </a:rPr>
              <a:t>장기 투자의 성과의 대부분은 배당으로 발생한다</a:t>
            </a:r>
            <a:r>
              <a:rPr lang="en-US" altLang="ko-KR" sz="975" spc="81">
                <a:solidFill>
                  <a:srgbClr val="000000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0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b="1" spc="81">
                <a:solidFill>
                  <a:srgbClr val="000000"/>
                </a:solidFill>
                <a:latin typeface="돋움"/>
                <a:ea typeface="돋움"/>
              </a:rPr>
              <a:t>배당 성장 주식 투자는 포트폴리오를 구성해서 운영합니다</a:t>
            </a:r>
            <a:r>
              <a:rPr lang="en-US" altLang="ko-KR" sz="975" b="1" spc="81">
                <a:solidFill>
                  <a:srgbClr val="000000"/>
                </a:solidFill>
                <a:latin typeface="돋움"/>
                <a:ea typeface="돋움"/>
              </a:rPr>
              <a:t>.</a:t>
            </a:r>
          </a:p>
          <a:p>
            <a:pPr marL="139303" indent="-139303" algn="just" defTabSz="7429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975" spc="81">
                <a:solidFill>
                  <a:srgbClr val="000000"/>
                </a:solidFill>
                <a:latin typeface="돋움"/>
                <a:ea typeface="돋움"/>
              </a:rPr>
              <a:t>적당한 종목 개수는 </a:t>
            </a:r>
            <a:r>
              <a:rPr lang="en-US" altLang="ko-KR" sz="975" spc="81">
                <a:solidFill>
                  <a:srgbClr val="000000"/>
                </a:solidFill>
                <a:latin typeface="돋움"/>
                <a:ea typeface="돋움"/>
              </a:rPr>
              <a:t>10~20</a:t>
            </a:r>
            <a:r>
              <a:rPr lang="ko-KR" altLang="en-US" sz="975" spc="81">
                <a:solidFill>
                  <a:srgbClr val="000000"/>
                </a:solidFill>
                <a:latin typeface="돋움"/>
                <a:ea typeface="돋움"/>
              </a:rPr>
              <a:t>입니다</a:t>
            </a:r>
            <a:r>
              <a:rPr lang="en-US" altLang="ko-KR" sz="975" spc="81">
                <a:solidFill>
                  <a:srgbClr val="000000"/>
                </a:solidFill>
                <a:latin typeface="돋움"/>
                <a:ea typeface="돋움"/>
              </a:rPr>
              <a:t>.</a:t>
            </a:r>
          </a:p>
          <a:p>
            <a:pPr marL="139303" indent="-139303" algn="just" defTabSz="7429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975" spc="81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산업 섹터별로 다양하게 분산합니다</a:t>
            </a:r>
            <a:r>
              <a:rPr lang="en-US" altLang="ko-KR" sz="975" spc="81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.</a:t>
            </a:r>
          </a:p>
          <a:p>
            <a:pPr marL="139303" indent="-139303" algn="just" defTabSz="7429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975" spc="81">
                <a:solidFill>
                  <a:srgbClr val="000000"/>
                </a:solidFill>
                <a:latin typeface="돋움"/>
                <a:ea typeface="돋움"/>
              </a:rPr>
              <a:t>배당률보다 배당 성장률에 집중합니다</a:t>
            </a:r>
            <a:r>
              <a:rPr lang="en-US" altLang="ko-KR" sz="975" spc="81">
                <a:solidFill>
                  <a:srgbClr val="000000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0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rgbClr val="000000"/>
                </a:solidFill>
                <a:latin typeface="돋움"/>
                <a:ea typeface="돋움"/>
              </a:rPr>
              <a:t>섹터별로 분산하는 이유는 산업별로 경기 사이클이 다르기 때문에 포트폴리오 변동성을 줄여 줍니다</a:t>
            </a:r>
            <a:r>
              <a:rPr lang="en-US" altLang="ko-KR" sz="975" spc="81">
                <a:solidFill>
                  <a:srgbClr val="000000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rgbClr val="000000"/>
                </a:solidFill>
                <a:latin typeface="돋움"/>
                <a:ea typeface="돋움"/>
              </a:rPr>
              <a:t> 그리고 변동성 낮아야 장기 수익률이 향상됩니다</a:t>
            </a:r>
            <a:r>
              <a:rPr lang="en-US" altLang="ko-KR" sz="975" spc="81">
                <a:solidFill>
                  <a:srgbClr val="000000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u="sng" spc="81">
              <a:solidFill>
                <a:srgbClr val="00000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rgbClr val="000000"/>
                </a:solidFill>
                <a:latin typeface="돋움"/>
                <a:ea typeface="돋움"/>
              </a:rPr>
              <a:t>요즘같이 금리 인상으로 시장이 폭락하는 상황에도 방산</a:t>
            </a:r>
            <a:r>
              <a:rPr lang="en-US" altLang="ko-KR" sz="975" spc="81">
                <a:solidFill>
                  <a:srgbClr val="000000"/>
                </a:solidFill>
                <a:latin typeface="돋움"/>
                <a:ea typeface="돋움"/>
              </a:rPr>
              <a:t>,</a:t>
            </a:r>
            <a:r>
              <a:rPr lang="ko-KR" altLang="en-US" sz="975" spc="81">
                <a:solidFill>
                  <a:srgbClr val="000000"/>
                </a:solidFill>
                <a:latin typeface="돋움"/>
                <a:ea typeface="돋움"/>
              </a:rPr>
              <a:t> 제약</a:t>
            </a:r>
            <a:r>
              <a:rPr lang="en-US" altLang="ko-KR" sz="975" spc="81">
                <a:solidFill>
                  <a:srgbClr val="000000"/>
                </a:solidFill>
                <a:latin typeface="돋움"/>
                <a:ea typeface="돋움"/>
              </a:rPr>
              <a:t>,</a:t>
            </a:r>
            <a:r>
              <a:rPr lang="ko-KR" altLang="en-US" sz="975" spc="81">
                <a:solidFill>
                  <a:srgbClr val="000000"/>
                </a:solidFill>
                <a:latin typeface="돋움"/>
                <a:ea typeface="돋움"/>
              </a:rPr>
              <a:t> 식음료 등 평가수익이 발생하는 업종이 있습니다</a:t>
            </a:r>
            <a:r>
              <a:rPr lang="en-US" altLang="ko-KR" sz="975" spc="81">
                <a:solidFill>
                  <a:srgbClr val="000000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u="sng" spc="81">
              <a:solidFill>
                <a:srgbClr val="00000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u="sng" spc="81">
              <a:solidFill>
                <a:srgbClr val="00000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u="sng" spc="81">
              <a:solidFill>
                <a:srgbClr val="00000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0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0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0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0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0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0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0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000000"/>
              </a:solidFill>
              <a:latin typeface="돋움"/>
              <a:ea typeface="돋움"/>
            </a:endParaRPr>
          </a:p>
          <a:p>
            <a:pPr marL="139303" indent="-139303" algn="just" defTabSz="7429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975" spc="81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>
                <a:solidFill>
                  <a:srgbClr val="000000"/>
                </a:solidFill>
                <a:latin typeface="맑은 고딕"/>
                <a:ea typeface="맑은 고딕"/>
              </a:rPr>
              <a:t>1.1</a:t>
            </a:r>
            <a:r>
              <a:rPr lang="ko-KR" altLang="en-US" sz="1463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63" spc="-244">
                <a:solidFill>
                  <a:srgbClr val="000000"/>
                </a:solidFill>
                <a:latin typeface="맑은 고딕"/>
                <a:ea typeface="맑은 고딕"/>
              </a:rPr>
              <a:t>배당 성장 투자 특징과 가이드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3483" y="4908274"/>
            <a:ext cx="4991032" cy="207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53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 b="1">
                <a:solidFill>
                  <a:schemeClr val="dk1"/>
                </a:solidFill>
                <a:latin typeface="맑은 고딕"/>
                <a:ea typeface="맑은 고딕"/>
              </a:rPr>
              <a:t>2.</a:t>
            </a:r>
            <a:r>
              <a:rPr lang="ko-KR" altLang="en-US" sz="1463" b="1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ko-KR" altLang="en-US" sz="1463" b="1" spc="-244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구슬이 서말이라도 꿰어야 보배다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!”</a:t>
            </a: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배당 가치 투자 전략이 좋은 건 알겠는데 실제로 어떻게 적용할 수 있을까요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아무리 좋은 전략이라도 써 먹을 수 없다면 말짱 도루묵입니다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하지만 걱정하지 마세요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파이썬 데이터 분석으로 배당 가치 투자 전략을 만들면 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데이터 분석은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“문제 정의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-&gt;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데이터 수집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-&gt;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데이터 분석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-&gt;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결과 정리”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의 과정을 거쳐서 최종적으로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의사 결정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에 사용됩니다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데이터 분석을 배당 가치 투자 전략에 적용하면 다음과 같이 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좋은 회사를 선정한다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marL="180375" indent="-180375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975" spc="81">
                <a:solidFill>
                  <a:srgbClr val="9C3B00"/>
                </a:solidFill>
                <a:latin typeface="돋움"/>
                <a:ea typeface="돋움"/>
              </a:rPr>
              <a:t>미국 배당 귀족주 리스트를 확인한다</a:t>
            </a:r>
            <a:r>
              <a:rPr lang="en-US" altLang="ko-KR" sz="975" spc="81">
                <a:solidFill>
                  <a:srgbClr val="9C3B00"/>
                </a:solidFill>
                <a:latin typeface="돋움"/>
                <a:ea typeface="돋움"/>
              </a:rPr>
              <a:t>.</a:t>
            </a:r>
          </a:p>
          <a:p>
            <a:pPr marL="180375" indent="-180375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975" spc="81">
                <a:solidFill>
                  <a:srgbClr val="9C3B00"/>
                </a:solidFill>
                <a:latin typeface="돋움"/>
                <a:ea typeface="돋움"/>
              </a:rPr>
              <a:t>옵션</a:t>
            </a:r>
            <a:r>
              <a:rPr lang="en-US" altLang="ko-KR" sz="975" spc="81">
                <a:solidFill>
                  <a:srgbClr val="9C3B00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rgbClr val="9C3B00"/>
                </a:solidFill>
                <a:latin typeface="돋움"/>
                <a:ea typeface="돋움"/>
              </a:rPr>
              <a:t> 투자 대상을 확장하고 싶다면 </a:t>
            </a:r>
            <a:r>
              <a:rPr lang="en-US" altLang="ko-KR" sz="975" spc="81">
                <a:solidFill>
                  <a:srgbClr val="9C3B00"/>
                </a:solidFill>
                <a:latin typeface="돋움"/>
                <a:ea typeface="돋움"/>
              </a:rPr>
              <a:t>‘Dividend Achievers’</a:t>
            </a:r>
            <a:r>
              <a:rPr lang="ko-KR" altLang="en-US" sz="975" spc="81">
                <a:solidFill>
                  <a:srgbClr val="9C3B00"/>
                </a:solidFill>
                <a:latin typeface="돋움"/>
                <a:ea typeface="돋움"/>
              </a:rPr>
              <a:t>를 사용한다</a:t>
            </a:r>
            <a:r>
              <a:rPr lang="en-US" altLang="ko-KR" sz="975" spc="81">
                <a:solidFill>
                  <a:srgbClr val="9C3B00"/>
                </a:solidFill>
                <a:latin typeface="돋움"/>
                <a:ea typeface="돋움"/>
              </a:rPr>
              <a:t>.</a:t>
            </a:r>
          </a:p>
          <a:p>
            <a:pPr algn="just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둘쨰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배당수익률을 기준으로 매수 시점과 매매 시점을 찾는다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marL="180375" indent="-180375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975" spc="81">
                <a:solidFill>
                  <a:srgbClr val="9C3B00"/>
                </a:solidFill>
                <a:latin typeface="돋움"/>
                <a:ea typeface="돋움"/>
              </a:rPr>
              <a:t>야후 파이낸스 </a:t>
            </a:r>
            <a:r>
              <a:rPr lang="en-US" altLang="ko-KR" sz="975" spc="81">
                <a:solidFill>
                  <a:srgbClr val="9C3B00"/>
                </a:solidFill>
                <a:latin typeface="돋움"/>
                <a:ea typeface="돋움"/>
              </a:rPr>
              <a:t>API</a:t>
            </a:r>
            <a:r>
              <a:rPr lang="ko-KR" altLang="en-US" sz="975" spc="81">
                <a:solidFill>
                  <a:srgbClr val="9C3B00"/>
                </a:solidFill>
                <a:latin typeface="돋움"/>
                <a:ea typeface="돋움"/>
              </a:rPr>
              <a:t>를 이용해서 주식 데이터를 불러 온다</a:t>
            </a:r>
            <a:r>
              <a:rPr lang="en-US" altLang="ko-KR" sz="975" spc="81">
                <a:solidFill>
                  <a:srgbClr val="9C3B00"/>
                </a:solidFill>
                <a:latin typeface="돋움"/>
                <a:ea typeface="돋움"/>
              </a:rPr>
              <a:t>.</a:t>
            </a:r>
          </a:p>
          <a:p>
            <a:pPr marL="180375" indent="-180375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975" spc="81">
                <a:solidFill>
                  <a:srgbClr val="9C3B00"/>
                </a:solidFill>
                <a:latin typeface="돋움"/>
                <a:ea typeface="돋움"/>
              </a:rPr>
              <a:t>과거 배당 이력을 계산하고 역사적 고점과 저점을 찾는다</a:t>
            </a:r>
            <a:r>
              <a:rPr lang="en-US" altLang="ko-KR" sz="975" spc="81">
                <a:solidFill>
                  <a:srgbClr val="9C3B00"/>
                </a:solidFill>
                <a:latin typeface="돋움"/>
                <a:ea typeface="돋움"/>
              </a:rPr>
              <a:t>.</a:t>
            </a:r>
          </a:p>
          <a:p>
            <a:pPr marL="180375" indent="-180375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975" spc="81">
                <a:solidFill>
                  <a:srgbClr val="9C3B00"/>
                </a:solidFill>
                <a:latin typeface="돋움"/>
                <a:ea typeface="돋움"/>
              </a:rPr>
              <a:t>현재 배당률을 기준으로 매수 점수를 산출한다</a:t>
            </a:r>
            <a:r>
              <a:rPr lang="en-US" altLang="ko-KR" sz="975" spc="81">
                <a:solidFill>
                  <a:srgbClr val="9C3B00"/>
                </a:solidFill>
                <a:latin typeface="돋움"/>
                <a:ea typeface="돋움"/>
              </a:rPr>
              <a:t>.</a:t>
            </a:r>
          </a:p>
          <a:p>
            <a:pPr marL="180375" indent="-180375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975" spc="81">
                <a:solidFill>
                  <a:srgbClr val="9C3B00"/>
                </a:solidFill>
                <a:latin typeface="돋움"/>
                <a:ea typeface="돋움"/>
              </a:rPr>
              <a:t>매수 점수를 기준으로 투자 의견을 결정한다</a:t>
            </a:r>
            <a:r>
              <a:rPr lang="en-US" altLang="ko-KR" sz="975" spc="81">
                <a:solidFill>
                  <a:srgbClr val="9C3B00"/>
                </a:solidFill>
                <a:latin typeface="돋움"/>
                <a:ea typeface="돋움"/>
              </a:rPr>
              <a:t>.</a:t>
            </a:r>
          </a:p>
          <a:p>
            <a:pPr algn="just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b="1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b="1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b="1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b="1" spc="81">
                <a:solidFill>
                  <a:schemeClr val="dk1"/>
                </a:solidFill>
                <a:latin typeface="돋움"/>
                <a:ea typeface="돋움"/>
              </a:rPr>
              <a:t>참고</a:t>
            </a:r>
            <a:r>
              <a:rPr lang="en-US" altLang="ko-KR" sz="975" b="1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배당 귀족은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25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년 이상 연속으로 배당금을 늘린 회사이고 배당 성취자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(Dividend Achievers)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는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년 이상 연속으로 배당금을 늘린 회사입니다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65474" y="2986254"/>
            <a:ext cx="4522459" cy="167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9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먼저 윈도우 기반 개발 환경을 설정하겠습니다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algn="just" defTabSz="742950">
              <a:lnSpc>
                <a:spcPct val="150000"/>
              </a:lnSpc>
              <a:defRPr/>
            </a:pPr>
            <a:endParaRPr lang="ko-KR" altLang="en-US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파이썬 데이터 분석에는 쥬피터 노트북이 사용됩니다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반응형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 UI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에 그림 그리기도 쉬워서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데이터 분석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시각화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에 좋습니다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먼저 아나콘다를 다운로드합니다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404040"/>
                </a:solidFill>
                <a:latin typeface="돋움"/>
                <a:ea typeface="돋움"/>
                <a:hlinkClick r:id="rId2"/>
              </a:rPr>
              <a:t>https://www.anaconda.com/</a:t>
            </a: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rgbClr val="404040"/>
                </a:solidFill>
                <a:latin typeface="돋움"/>
                <a:ea typeface="돋움"/>
              </a:rPr>
              <a:t>Setup 파일을 실행하고 옵션이 나오면 "Register Anaconda3 ~"만 체크합니다.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>
                <a:solidFill>
                  <a:schemeClr val="dk1"/>
                </a:solidFill>
                <a:latin typeface="맑은 고딕"/>
                <a:ea typeface="맑은 고딕"/>
              </a:rPr>
              <a:t>2.1</a:t>
            </a:r>
            <a:r>
              <a:rPr lang="ko-KR" altLang="en-US" sz="1463">
                <a:solidFill>
                  <a:schemeClr val="dk1"/>
                </a:solidFill>
                <a:latin typeface="맑은 고딕"/>
                <a:ea typeface="맑은 고딕"/>
              </a:rPr>
              <a:t> 개발 환경 구축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3201" y="2961054"/>
            <a:ext cx="4998547" cy="27250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42180" y="6208155"/>
            <a:ext cx="4962136" cy="31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57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833475" y="899518"/>
            <a:ext cx="5191050" cy="8775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설치가 끝나면 윈도우 시작 메뉴에 주피터 노트북이 있습니다.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주피터 노트북을 실행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  <a:p>
            <a:pPr algn="just" defTabSz="742950">
              <a:lnSpc>
                <a:spcPct val="150000"/>
              </a:lnSpc>
              <a:defRPr/>
            </a:pP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우측 상단에 있는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New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Folder</a:t>
            </a:r>
            <a:r>
              <a:rPr lang="ko-KR" altLang="en-US" sz="975" spc="81">
                <a:solidFill>
                  <a:schemeClr val="dk1"/>
                </a:solidFill>
                <a:latin typeface="돋움"/>
                <a:ea typeface="돋움"/>
              </a:rPr>
              <a:t>를 클릭합니다</a:t>
            </a:r>
            <a:r>
              <a:rPr lang="en-US" altLang="ko-KR" sz="975" spc="81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algn="just" defTabSz="742950">
              <a:lnSpc>
                <a:spcPct val="150000"/>
              </a:lnSpc>
              <a:defRPr/>
            </a:pPr>
            <a:endParaRPr lang="en-US" altLang="ko-KR" sz="975" spc="81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2637" y="1387089"/>
            <a:ext cx="4812726" cy="23542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4095" y="4360598"/>
            <a:ext cx="4824015" cy="27382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2500" y="7584919"/>
            <a:ext cx="4917369" cy="20934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42938" y="0"/>
            <a:ext cx="5572125" cy="673598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defTabSz="742950">
              <a:defRPr/>
            </a:pPr>
            <a:r>
              <a:rPr lang="en-US" altLang="ko-KR" sz="1463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lang="ko-KR" altLang="en-US" sz="1463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1327536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olorful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DD02D"/>
      </a:accent1>
      <a:accent2>
        <a:srgbClr val="03ABCF"/>
      </a:accent2>
      <a:accent3>
        <a:srgbClr val="8BC8C9"/>
      </a:accent3>
      <a:accent4>
        <a:srgbClr val="F2DEDD"/>
      </a:accent4>
      <a:accent5>
        <a:srgbClr val="C49676"/>
      </a:accent5>
      <a:accent6>
        <a:srgbClr val="9F938D"/>
      </a:accent6>
      <a:hlink>
        <a:srgbClr val="595959"/>
      </a:hlink>
      <a:folHlink>
        <a:srgbClr val="595959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2971</Words>
  <Application>Microsoft Office PowerPoint</Application>
  <PresentationFormat>A4 용지(210x297mm)</PresentationFormat>
  <Paragraphs>1084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돋움</vt:lpstr>
      <vt:lpstr>돋움체</vt:lpstr>
      <vt:lpstr>마루 부리 Beta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강기원/책임연구원/미래기술센터 인공지능(연)센서지능TP(giwon.kang@lge.com)</cp:lastModifiedBy>
  <cp:revision>220</cp:revision>
  <dcterms:created xsi:type="dcterms:W3CDTF">2021-01-03T01:18:04Z</dcterms:created>
  <dcterms:modified xsi:type="dcterms:W3CDTF">2022-12-29T05:32:24Z</dcterms:modified>
  <cp:version/>
</cp:coreProperties>
</file>